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10287000" cx="18288000"/>
  <p:notesSz cx="6858000" cy="9144000"/>
  <p:embeddedFontLst>
    <p:embeddedFont>
      <p:font typeface="Montserrat"/>
      <p:regular r:id="rId38"/>
      <p:bold r:id="rId39"/>
      <p:italic r:id="rId40"/>
      <p:boldItalic r:id="rId41"/>
    </p:embeddedFont>
    <p:embeddedFont>
      <p:font typeface="Poppins"/>
      <p:bold r:id="rId42"/>
      <p:boldItalic r:id="rId43"/>
    </p:embeddedFont>
    <p:embeddedFont>
      <p:font typeface="Open Sans Ligh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2" roundtripDataSignature="AMtx7mhaTlefcUD1mmtgj2XYwNUmt7Yx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68AAE2-1B29-46A4-B1F7-E52FC97DC4DE}">
  <a:tblStyle styleId="{7568AAE2-1B29-46A4-B1F7-E52FC97DC4D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Poppins-bold.fntdata"/><Relationship Id="rId41" Type="http://schemas.openxmlformats.org/officeDocument/2006/relationships/font" Target="fonts/Montserrat-boldItalic.fntdata"/><Relationship Id="rId44" Type="http://schemas.openxmlformats.org/officeDocument/2006/relationships/font" Target="fonts/OpenSansLight-regular.fntdata"/><Relationship Id="rId43" Type="http://schemas.openxmlformats.org/officeDocument/2006/relationships/font" Target="fonts/Poppins-boldItalic.fntdata"/><Relationship Id="rId46" Type="http://schemas.openxmlformats.org/officeDocument/2006/relationships/font" Target="fonts/OpenSansLight-italic.fntdata"/><Relationship Id="rId45" Type="http://schemas.openxmlformats.org/officeDocument/2006/relationships/font" Target="fonts/OpenSans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OpenSansLight-boldItalic.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1"/>
          <p:cNvSpPr/>
          <p:nvPr>
            <p:ph idx="2" type="pic"/>
          </p:nvPr>
        </p:nvSpPr>
        <p:spPr>
          <a:xfrm>
            <a:off x="1792288" y="612775"/>
            <a:ext cx="5486400" cy="4114800"/>
          </a:xfrm>
          <a:prstGeom prst="rect">
            <a:avLst/>
          </a:prstGeom>
          <a:noFill/>
          <a:ln>
            <a:noFill/>
          </a:ln>
        </p:spPr>
      </p:sp>
      <p:sp>
        <p:nvSpPr>
          <p:cNvPr id="64" name="Google Shape;64;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47.png"/><Relationship Id="rId10" Type="http://schemas.openxmlformats.org/officeDocument/2006/relationships/image" Target="../media/image36.png"/><Relationship Id="rId9" Type="http://schemas.openxmlformats.org/officeDocument/2006/relationships/image" Target="../media/image50.png"/><Relationship Id="rId5" Type="http://schemas.openxmlformats.org/officeDocument/2006/relationships/image" Target="../media/image34.png"/><Relationship Id="rId6" Type="http://schemas.openxmlformats.org/officeDocument/2006/relationships/image" Target="../media/image49.png"/><Relationship Id="rId7" Type="http://schemas.openxmlformats.org/officeDocument/2006/relationships/image" Target="../media/image42.png"/><Relationship Id="rId8"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3.jpg"/><Relationship Id="rId4" Type="http://schemas.openxmlformats.org/officeDocument/2006/relationships/image" Target="../media/image46.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jp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83" name="Shape 83"/>
        <p:cNvGrpSpPr/>
        <p:nvPr/>
      </p:nvGrpSpPr>
      <p:grpSpPr>
        <a:xfrm>
          <a:off x="0" y="0"/>
          <a:ext cx="0" cy="0"/>
          <a:chOff x="0" y="0"/>
          <a:chExt cx="0" cy="0"/>
        </a:xfrm>
      </p:grpSpPr>
      <p:grpSp>
        <p:nvGrpSpPr>
          <p:cNvPr id="84" name="Google Shape;84;p1"/>
          <p:cNvGrpSpPr/>
          <p:nvPr/>
        </p:nvGrpSpPr>
        <p:grpSpPr>
          <a:xfrm>
            <a:off x="714127" y="538814"/>
            <a:ext cx="16859746" cy="9064711"/>
            <a:chOff x="0" y="-38100"/>
            <a:chExt cx="4440427" cy="2387414"/>
          </a:xfrm>
        </p:grpSpPr>
        <p:sp>
          <p:nvSpPr>
            <p:cNvPr id="85" name="Google Shape;85;p1"/>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0" y="-38100"/>
              <a:ext cx="4440427" cy="23874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028700" y="1028700"/>
            <a:ext cx="8415441" cy="8229600"/>
          </a:xfrm>
          <a:custGeom>
            <a:rect b="b" l="l" r="r" t="t"/>
            <a:pathLst>
              <a:path extrusionOk="0" h="8229600" w="8415441">
                <a:moveTo>
                  <a:pt x="0" y="0"/>
                </a:moveTo>
                <a:lnTo>
                  <a:pt x="8415441" y="0"/>
                </a:lnTo>
                <a:lnTo>
                  <a:pt x="8415441" y="8229600"/>
                </a:lnTo>
                <a:lnTo>
                  <a:pt x="0" y="8229600"/>
                </a:lnTo>
                <a:lnTo>
                  <a:pt x="0" y="0"/>
                </a:lnTo>
                <a:close/>
              </a:path>
            </a:pathLst>
          </a:custGeom>
          <a:blipFill rotWithShape="1">
            <a:blip r:embed="rId3">
              <a:alphaModFix/>
            </a:blip>
            <a:stretch>
              <a:fillRect b="0" l="0" r="0" t="0"/>
            </a:stretch>
          </a:blipFill>
          <a:ln>
            <a:noFill/>
          </a:ln>
        </p:spPr>
      </p:sp>
      <p:sp>
        <p:nvSpPr>
          <p:cNvPr id="88" name="Google Shape;88;p1"/>
          <p:cNvSpPr txBox="1"/>
          <p:nvPr/>
        </p:nvSpPr>
        <p:spPr>
          <a:xfrm>
            <a:off x="9897370" y="6694065"/>
            <a:ext cx="6862994" cy="504826"/>
          </a:xfrm>
          <a:prstGeom prst="rect">
            <a:avLst/>
          </a:prstGeom>
          <a:noFill/>
          <a:ln>
            <a:noFill/>
          </a:ln>
        </p:spPr>
        <p:txBody>
          <a:bodyPr anchorCtr="0" anchor="t" bIns="0" lIns="0" spcFirstLastPara="1" rIns="0" wrap="square" tIns="0">
            <a:spAutoFit/>
          </a:bodyPr>
          <a:lstStyle/>
          <a:p>
            <a:pPr indent="0" lvl="0" marL="0" marR="0" rtl="0" algn="r">
              <a:lnSpc>
                <a:spcPct val="140013"/>
              </a:lnSpc>
              <a:spcBef>
                <a:spcPts val="0"/>
              </a:spcBef>
              <a:spcAft>
                <a:spcPts val="0"/>
              </a:spcAft>
              <a:buNone/>
            </a:pPr>
            <a:r>
              <a:rPr b="0" i="0" lang="en-US" sz="2999" u="none" cap="none" strike="noStrike">
                <a:solidFill>
                  <a:srgbClr val="000000"/>
                </a:solidFill>
                <a:latin typeface="Montserrat"/>
                <a:ea typeface="Montserrat"/>
                <a:cs typeface="Montserrat"/>
                <a:sym typeface="Montserrat"/>
              </a:rPr>
              <a:t>Clase 6</a:t>
            </a:r>
            <a:endParaRPr/>
          </a:p>
        </p:txBody>
      </p:sp>
      <p:sp>
        <p:nvSpPr>
          <p:cNvPr id="89" name="Google Shape;89;p1"/>
          <p:cNvSpPr txBox="1"/>
          <p:nvPr/>
        </p:nvSpPr>
        <p:spPr>
          <a:xfrm>
            <a:off x="9888294" y="4853519"/>
            <a:ext cx="6872071" cy="1493519"/>
          </a:xfrm>
          <a:prstGeom prst="rect">
            <a:avLst/>
          </a:prstGeom>
          <a:noFill/>
          <a:ln>
            <a:noFill/>
          </a:ln>
        </p:spPr>
        <p:txBody>
          <a:bodyPr anchorCtr="0" anchor="t" bIns="0" lIns="0" spcFirstLastPara="1" rIns="0" wrap="square" tIns="0">
            <a:spAutoFit/>
          </a:bodyPr>
          <a:lstStyle/>
          <a:p>
            <a:pPr indent="0" lvl="0" marL="0" marR="0" rtl="0" algn="l">
              <a:lnSpc>
                <a:spcPct val="93999"/>
              </a:lnSpc>
              <a:spcBef>
                <a:spcPts val="0"/>
              </a:spcBef>
              <a:spcAft>
                <a:spcPts val="0"/>
              </a:spcAft>
              <a:buNone/>
            </a:pPr>
            <a:r>
              <a:rPr b="1" i="0" lang="en-US" sz="5999" u="none" cap="none" strike="noStrike">
                <a:solidFill>
                  <a:srgbClr val="000000"/>
                </a:solidFill>
                <a:latin typeface="Bebas Neue"/>
                <a:ea typeface="Bebas Neue"/>
                <a:cs typeface="Bebas Neue"/>
                <a:sym typeface="Bebas Neue"/>
              </a:rPr>
              <a:t>Laboratorio seminario de sistemas 1</a:t>
            </a:r>
            <a:endParaRPr/>
          </a:p>
        </p:txBody>
      </p:sp>
      <p:sp>
        <p:nvSpPr>
          <p:cNvPr id="90" name="Google Shape;90;p1"/>
          <p:cNvSpPr txBox="1"/>
          <p:nvPr/>
        </p:nvSpPr>
        <p:spPr>
          <a:xfrm>
            <a:off x="9897370" y="3811167"/>
            <a:ext cx="6872071" cy="504826"/>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2999" u="none" cap="none" strike="noStrike">
                <a:solidFill>
                  <a:srgbClr val="000000"/>
                </a:solidFill>
                <a:latin typeface="Montserrat"/>
                <a:ea typeface="Montserrat"/>
                <a:cs typeface="Montserrat"/>
                <a:sym typeface="Montserrat"/>
              </a:rPr>
              <a:t>Segundo Semestre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238" name="Shape 238"/>
        <p:cNvGrpSpPr/>
        <p:nvPr/>
      </p:nvGrpSpPr>
      <p:grpSpPr>
        <a:xfrm>
          <a:off x="0" y="0"/>
          <a:ext cx="0" cy="0"/>
          <a:chOff x="0" y="0"/>
          <a:chExt cx="0" cy="0"/>
        </a:xfrm>
      </p:grpSpPr>
      <p:grpSp>
        <p:nvGrpSpPr>
          <p:cNvPr id="239" name="Google Shape;239;p10"/>
          <p:cNvGrpSpPr/>
          <p:nvPr/>
        </p:nvGrpSpPr>
        <p:grpSpPr>
          <a:xfrm>
            <a:off x="9144000" y="-393238"/>
            <a:ext cx="9696760" cy="10928814"/>
            <a:chOff x="0" y="-38100"/>
            <a:chExt cx="2553879" cy="2878371"/>
          </a:xfrm>
        </p:grpSpPr>
        <p:sp>
          <p:nvSpPr>
            <p:cNvPr id="240" name="Google Shape;240;p10"/>
            <p:cNvSpPr/>
            <p:nvPr/>
          </p:nvSpPr>
          <p:spPr>
            <a:xfrm>
              <a:off x="0" y="0"/>
              <a:ext cx="2553879" cy="2840271"/>
            </a:xfrm>
            <a:custGeom>
              <a:rect b="b" l="l" r="r" t="t"/>
              <a:pathLst>
                <a:path extrusionOk="0" h="2840271" w="2553879">
                  <a:moveTo>
                    <a:pt x="0" y="0"/>
                  </a:moveTo>
                  <a:lnTo>
                    <a:pt x="2553879" y="0"/>
                  </a:lnTo>
                  <a:lnTo>
                    <a:pt x="2553879" y="2840271"/>
                  </a:lnTo>
                  <a:lnTo>
                    <a:pt x="0" y="2840271"/>
                  </a:lnTo>
                  <a:close/>
                </a:path>
              </a:pathLst>
            </a:custGeom>
            <a:solidFill>
              <a:srgbClr val="FFFFFF"/>
            </a:solidFill>
            <a:ln>
              <a:noFill/>
            </a:ln>
          </p:spPr>
        </p:sp>
        <p:sp>
          <p:nvSpPr>
            <p:cNvPr id="241" name="Google Shape;241;p10"/>
            <p:cNvSpPr txBox="1"/>
            <p:nvPr/>
          </p:nvSpPr>
          <p:spPr>
            <a:xfrm>
              <a:off x="0" y="-38100"/>
              <a:ext cx="2553879"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2" name="Google Shape;242;p10"/>
          <p:cNvSpPr txBox="1"/>
          <p:nvPr/>
        </p:nvSpPr>
        <p:spPr>
          <a:xfrm>
            <a:off x="887995" y="2502252"/>
            <a:ext cx="7213310" cy="6779895"/>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Es un servicio para la creación de interfaces de conversación con voz y texto en cualquier aplicación.</a:t>
            </a:r>
            <a:endParaRPr/>
          </a:p>
          <a:p>
            <a:pPr indent="0" lvl="0" marL="0" marR="0" rtl="0" algn="just">
              <a:lnSpc>
                <a:spcPct val="150017"/>
              </a:lnSpc>
              <a:spcBef>
                <a:spcPts val="0"/>
              </a:spcBef>
              <a:spcAft>
                <a:spcPts val="0"/>
              </a:spcAft>
              <a:buNone/>
            </a:pPr>
            <a:r>
              <a:t/>
            </a:r>
            <a:endParaRPr b="0" i="0" sz="2799" u="none" cap="none" strike="noStrike">
              <a:solidFill>
                <a:srgbClr val="000000"/>
              </a:solidFill>
              <a:latin typeface="Montserrat"/>
              <a:ea typeface="Montserrat"/>
              <a:cs typeface="Montserrat"/>
              <a:sym typeface="Montserrat"/>
            </a:endParaRPr>
          </a:p>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Amazon Lex ofrece las funcionalidades de aprendizaje profundo avanzadas del reconocimiento automático de voz para convertir voz en texto y tecnología de comprensión del lenguaje natural para reconocer la intención del texto, lo que permite crear aplicaciones con experiencias de usuario muy interactivas y conversaciones realistas.</a:t>
            </a:r>
            <a:endParaRPr/>
          </a:p>
        </p:txBody>
      </p:sp>
      <p:sp>
        <p:nvSpPr>
          <p:cNvPr id="243" name="Google Shape;243;p10"/>
          <p:cNvSpPr txBox="1"/>
          <p:nvPr/>
        </p:nvSpPr>
        <p:spPr>
          <a:xfrm>
            <a:off x="887995" y="1499586"/>
            <a:ext cx="4070896"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Lex</a:t>
            </a:r>
            <a:endParaRPr/>
          </a:p>
        </p:txBody>
      </p:sp>
      <p:sp>
        <p:nvSpPr>
          <p:cNvPr id="244" name="Google Shape;244;p10"/>
          <p:cNvSpPr/>
          <p:nvPr/>
        </p:nvSpPr>
        <p:spPr>
          <a:xfrm>
            <a:off x="9833734" y="1366236"/>
            <a:ext cx="7258642" cy="7554528"/>
          </a:xfrm>
          <a:custGeom>
            <a:rect b="b" l="l" r="r" t="t"/>
            <a:pathLst>
              <a:path extrusionOk="0" h="7554528" w="7258642">
                <a:moveTo>
                  <a:pt x="0" y="0"/>
                </a:moveTo>
                <a:lnTo>
                  <a:pt x="7258642" y="0"/>
                </a:lnTo>
                <a:lnTo>
                  <a:pt x="7258642" y="7554528"/>
                </a:lnTo>
                <a:lnTo>
                  <a:pt x="0" y="7554528"/>
                </a:lnTo>
                <a:lnTo>
                  <a:pt x="0" y="0"/>
                </a:lnTo>
                <a:close/>
              </a:path>
            </a:pathLst>
          </a:custGeom>
          <a:blipFill rotWithShape="1">
            <a:blip r:embed="rId3">
              <a:alphaModFix/>
            </a:blip>
            <a:stretch>
              <a:fillRect b="0" l="0" r="0" t="0"/>
            </a:stretch>
          </a:blipFill>
          <a:ln>
            <a:noFill/>
          </a:ln>
        </p:spPr>
      </p:sp>
      <p:sp>
        <p:nvSpPr>
          <p:cNvPr id="245" name="Google Shape;245;p10"/>
          <p:cNvSpPr/>
          <p:nvPr/>
        </p:nvSpPr>
        <p:spPr>
          <a:xfrm>
            <a:off x="1159067" y="2433339"/>
            <a:ext cx="6671166" cy="5420323"/>
          </a:xfrm>
          <a:custGeom>
            <a:rect b="b" l="l" r="r" t="t"/>
            <a:pathLst>
              <a:path extrusionOk="0" h="5420323" w="6671166">
                <a:moveTo>
                  <a:pt x="0" y="0"/>
                </a:moveTo>
                <a:lnTo>
                  <a:pt x="6671166" y="0"/>
                </a:lnTo>
                <a:lnTo>
                  <a:pt x="6671166" y="5420322"/>
                </a:lnTo>
                <a:lnTo>
                  <a:pt x="0" y="5420322"/>
                </a:lnTo>
                <a:lnTo>
                  <a:pt x="0" y="0"/>
                </a:lnTo>
                <a:close/>
              </a:path>
            </a:pathLst>
          </a:custGeom>
          <a:blipFill rotWithShape="1">
            <a:blip r:embed="rId4">
              <a:alphaModFix amt="30000"/>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11"/>
          <p:cNvGrpSpPr/>
          <p:nvPr/>
        </p:nvGrpSpPr>
        <p:grpSpPr>
          <a:xfrm>
            <a:off x="9144000" y="-393238"/>
            <a:ext cx="9696760" cy="10928814"/>
            <a:chOff x="0" y="-38100"/>
            <a:chExt cx="2553879" cy="2878371"/>
          </a:xfrm>
        </p:grpSpPr>
        <p:sp>
          <p:nvSpPr>
            <p:cNvPr id="251" name="Google Shape;251;p11"/>
            <p:cNvSpPr/>
            <p:nvPr/>
          </p:nvSpPr>
          <p:spPr>
            <a:xfrm>
              <a:off x="0" y="0"/>
              <a:ext cx="2553879" cy="2840271"/>
            </a:xfrm>
            <a:custGeom>
              <a:rect b="b" l="l" r="r" t="t"/>
              <a:pathLst>
                <a:path extrusionOk="0" h="2840271" w="2553879">
                  <a:moveTo>
                    <a:pt x="0" y="0"/>
                  </a:moveTo>
                  <a:lnTo>
                    <a:pt x="2553879" y="0"/>
                  </a:lnTo>
                  <a:lnTo>
                    <a:pt x="2553879" y="2840271"/>
                  </a:lnTo>
                  <a:lnTo>
                    <a:pt x="0" y="2840271"/>
                  </a:lnTo>
                  <a:close/>
                </a:path>
              </a:pathLst>
            </a:custGeom>
            <a:solidFill>
              <a:srgbClr val="CADDFF"/>
            </a:solidFill>
            <a:ln>
              <a:noFill/>
            </a:ln>
          </p:spPr>
        </p:sp>
        <p:sp>
          <p:nvSpPr>
            <p:cNvPr id="252" name="Google Shape;252;p11"/>
            <p:cNvSpPr txBox="1"/>
            <p:nvPr/>
          </p:nvSpPr>
          <p:spPr>
            <a:xfrm>
              <a:off x="0" y="-38100"/>
              <a:ext cx="2553879"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11"/>
          <p:cNvSpPr/>
          <p:nvPr/>
        </p:nvSpPr>
        <p:spPr>
          <a:xfrm>
            <a:off x="9978744" y="1472797"/>
            <a:ext cx="7562924" cy="7529837"/>
          </a:xfrm>
          <a:custGeom>
            <a:rect b="b" l="l" r="r" t="t"/>
            <a:pathLst>
              <a:path extrusionOk="0" h="7529837" w="7562924">
                <a:moveTo>
                  <a:pt x="0" y="0"/>
                </a:moveTo>
                <a:lnTo>
                  <a:pt x="7562924" y="0"/>
                </a:lnTo>
                <a:lnTo>
                  <a:pt x="7562924" y="7529837"/>
                </a:lnTo>
                <a:lnTo>
                  <a:pt x="0" y="7529837"/>
                </a:lnTo>
                <a:lnTo>
                  <a:pt x="0" y="0"/>
                </a:lnTo>
                <a:close/>
              </a:path>
            </a:pathLst>
          </a:custGeom>
          <a:blipFill rotWithShape="1">
            <a:blip r:embed="rId3">
              <a:alphaModFix/>
            </a:blip>
            <a:stretch>
              <a:fillRect b="0" l="0" r="0" t="0"/>
            </a:stretch>
          </a:blipFill>
          <a:ln>
            <a:noFill/>
          </a:ln>
        </p:spPr>
      </p:sp>
      <p:sp>
        <p:nvSpPr>
          <p:cNvPr id="254" name="Google Shape;254;p11"/>
          <p:cNvSpPr/>
          <p:nvPr/>
        </p:nvSpPr>
        <p:spPr>
          <a:xfrm>
            <a:off x="1159067" y="2433339"/>
            <a:ext cx="6671166" cy="5420323"/>
          </a:xfrm>
          <a:custGeom>
            <a:rect b="b" l="l" r="r" t="t"/>
            <a:pathLst>
              <a:path extrusionOk="0" h="5420323" w="6671166">
                <a:moveTo>
                  <a:pt x="0" y="0"/>
                </a:moveTo>
                <a:lnTo>
                  <a:pt x="6671166" y="0"/>
                </a:lnTo>
                <a:lnTo>
                  <a:pt x="6671166" y="5420322"/>
                </a:lnTo>
                <a:lnTo>
                  <a:pt x="0" y="5420322"/>
                </a:lnTo>
                <a:lnTo>
                  <a:pt x="0" y="0"/>
                </a:lnTo>
                <a:close/>
              </a:path>
            </a:pathLst>
          </a:custGeom>
          <a:blipFill rotWithShape="1">
            <a:blip r:embed="rId4">
              <a:alphaModFix amt="30000"/>
            </a:blip>
            <a:stretch>
              <a:fillRect b="0" l="0" r="0" t="0"/>
            </a:stretch>
          </a:blipFill>
          <a:ln>
            <a:noFill/>
          </a:ln>
        </p:spPr>
      </p:sp>
      <p:sp>
        <p:nvSpPr>
          <p:cNvPr id="255" name="Google Shape;255;p11"/>
          <p:cNvSpPr txBox="1"/>
          <p:nvPr/>
        </p:nvSpPr>
        <p:spPr>
          <a:xfrm>
            <a:off x="887995" y="3549015"/>
            <a:ext cx="7213310" cy="3112770"/>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Amazon Lex pone las tecnologías de aprendizaje profundo de Alexa en manos de cualquier desarrollador, lo que nos permite crear con rapidez y facilidad bots de conversación con lenguaje natural sofisticado.</a:t>
            </a:r>
            <a:endParaRPr/>
          </a:p>
        </p:txBody>
      </p:sp>
      <p:sp>
        <p:nvSpPr>
          <p:cNvPr id="256" name="Google Shape;256;p11"/>
          <p:cNvSpPr txBox="1"/>
          <p:nvPr/>
        </p:nvSpPr>
        <p:spPr>
          <a:xfrm>
            <a:off x="887995" y="1499586"/>
            <a:ext cx="4070896"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Lex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12"/>
          <p:cNvGrpSpPr/>
          <p:nvPr/>
        </p:nvGrpSpPr>
        <p:grpSpPr>
          <a:xfrm>
            <a:off x="1601536" y="2380790"/>
            <a:ext cx="3451574" cy="6877510"/>
            <a:chOff x="0" y="-38100"/>
            <a:chExt cx="909057" cy="1811361"/>
          </a:xfrm>
        </p:grpSpPr>
        <p:sp>
          <p:nvSpPr>
            <p:cNvPr id="262" name="Google Shape;262;p12"/>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12"/>
          <p:cNvGrpSpPr/>
          <p:nvPr/>
        </p:nvGrpSpPr>
        <p:grpSpPr>
          <a:xfrm>
            <a:off x="9335765" y="2380790"/>
            <a:ext cx="3451574" cy="6877510"/>
            <a:chOff x="0" y="-38100"/>
            <a:chExt cx="909057" cy="1811361"/>
          </a:xfrm>
        </p:grpSpPr>
        <p:sp>
          <p:nvSpPr>
            <p:cNvPr id="265" name="Google Shape;265;p12"/>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7" name="Google Shape;267;p12"/>
          <p:cNvGrpSpPr/>
          <p:nvPr/>
        </p:nvGrpSpPr>
        <p:grpSpPr>
          <a:xfrm>
            <a:off x="13202879" y="2380790"/>
            <a:ext cx="3451574" cy="6877510"/>
            <a:chOff x="0" y="-38100"/>
            <a:chExt cx="909057" cy="1811361"/>
          </a:xfrm>
        </p:grpSpPr>
        <p:sp>
          <p:nvSpPr>
            <p:cNvPr id="268" name="Google Shape;268;p12"/>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0" name="Google Shape;270;p12"/>
          <p:cNvGrpSpPr/>
          <p:nvPr/>
        </p:nvGrpSpPr>
        <p:grpSpPr>
          <a:xfrm>
            <a:off x="5468650" y="2380790"/>
            <a:ext cx="3451574" cy="6877510"/>
            <a:chOff x="0" y="-38100"/>
            <a:chExt cx="909057" cy="1811361"/>
          </a:xfrm>
        </p:grpSpPr>
        <p:sp>
          <p:nvSpPr>
            <p:cNvPr id="271" name="Google Shape;271;p12"/>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3" name="Google Shape;273;p12"/>
          <p:cNvSpPr/>
          <p:nvPr/>
        </p:nvSpPr>
        <p:spPr>
          <a:xfrm>
            <a:off x="15614545" y="888724"/>
            <a:ext cx="1644755" cy="1644755"/>
          </a:xfrm>
          <a:custGeom>
            <a:rect b="b" l="l" r="r" t="t"/>
            <a:pathLst>
              <a:path extrusionOk="0" h="1644755" w="1644755">
                <a:moveTo>
                  <a:pt x="0" y="0"/>
                </a:moveTo>
                <a:lnTo>
                  <a:pt x="1644755" y="0"/>
                </a:lnTo>
                <a:lnTo>
                  <a:pt x="1644755" y="1644756"/>
                </a:lnTo>
                <a:lnTo>
                  <a:pt x="0" y="1644756"/>
                </a:lnTo>
                <a:lnTo>
                  <a:pt x="0" y="0"/>
                </a:lnTo>
                <a:close/>
              </a:path>
            </a:pathLst>
          </a:custGeom>
          <a:blipFill rotWithShape="1">
            <a:blip r:embed="rId3">
              <a:alphaModFix/>
            </a:blip>
            <a:stretch>
              <a:fillRect b="0" l="0" r="0" t="0"/>
            </a:stretch>
          </a:blipFill>
          <a:ln>
            <a:noFill/>
          </a:ln>
        </p:spPr>
      </p:sp>
      <p:sp>
        <p:nvSpPr>
          <p:cNvPr id="274" name="Google Shape;274;p12"/>
          <p:cNvSpPr/>
          <p:nvPr/>
        </p:nvSpPr>
        <p:spPr>
          <a:xfrm>
            <a:off x="3327323" y="795555"/>
            <a:ext cx="1167921" cy="1167921"/>
          </a:xfrm>
          <a:custGeom>
            <a:rect b="b" l="l" r="r" t="t"/>
            <a:pathLst>
              <a:path extrusionOk="0" h="1167921" w="1167921">
                <a:moveTo>
                  <a:pt x="0" y="0"/>
                </a:moveTo>
                <a:lnTo>
                  <a:pt x="1167922" y="0"/>
                </a:lnTo>
                <a:lnTo>
                  <a:pt x="1167922" y="1167921"/>
                </a:lnTo>
                <a:lnTo>
                  <a:pt x="0" y="1167921"/>
                </a:lnTo>
                <a:lnTo>
                  <a:pt x="0" y="0"/>
                </a:lnTo>
                <a:close/>
              </a:path>
            </a:pathLst>
          </a:custGeom>
          <a:blipFill rotWithShape="1">
            <a:blip r:embed="rId4">
              <a:alphaModFix/>
            </a:blip>
            <a:stretch>
              <a:fillRect b="0" l="0" r="0" t="0"/>
            </a:stretch>
          </a:blipFill>
          <a:ln>
            <a:noFill/>
          </a:ln>
        </p:spPr>
      </p:sp>
      <p:sp>
        <p:nvSpPr>
          <p:cNvPr id="275" name="Google Shape;275;p12"/>
          <p:cNvSpPr txBox="1"/>
          <p:nvPr/>
        </p:nvSpPr>
        <p:spPr>
          <a:xfrm>
            <a:off x="2001393" y="3360650"/>
            <a:ext cx="2657633" cy="36131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Facilidad de uso</a:t>
            </a:r>
            <a:endParaRPr/>
          </a:p>
        </p:txBody>
      </p:sp>
      <p:sp>
        <p:nvSpPr>
          <p:cNvPr id="276" name="Google Shape;276;p12"/>
          <p:cNvSpPr txBox="1"/>
          <p:nvPr/>
        </p:nvSpPr>
        <p:spPr>
          <a:xfrm>
            <a:off x="1825905" y="4222027"/>
            <a:ext cx="3002837" cy="27774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Proporciona una consola de uso sencillo que nos guía a través del proceso de creación de nuestro propio chatbot en cuestión de minutos.</a:t>
            </a:r>
            <a:endParaRPr/>
          </a:p>
        </p:txBody>
      </p:sp>
      <p:sp>
        <p:nvSpPr>
          <p:cNvPr id="277" name="Google Shape;277;p12"/>
          <p:cNvSpPr txBox="1"/>
          <p:nvPr/>
        </p:nvSpPr>
        <p:spPr>
          <a:xfrm>
            <a:off x="9729850" y="2803437"/>
            <a:ext cx="2657633" cy="1475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Amplia compatibilidad con diferentes idiomas </a:t>
            </a:r>
            <a:endParaRPr/>
          </a:p>
        </p:txBody>
      </p:sp>
      <p:sp>
        <p:nvSpPr>
          <p:cNvPr id="278" name="Google Shape;278;p12"/>
          <p:cNvSpPr txBox="1"/>
          <p:nvPr/>
        </p:nvSpPr>
        <p:spPr>
          <a:xfrm>
            <a:off x="9539350" y="4408031"/>
            <a:ext cx="3044404" cy="157734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Admite varios idiomas, lo que permite la creación de chatbots multilingües.</a:t>
            </a:r>
            <a:endParaRPr/>
          </a:p>
        </p:txBody>
      </p:sp>
      <p:sp>
        <p:nvSpPr>
          <p:cNvPr id="279" name="Google Shape;279;p12"/>
          <p:cNvSpPr txBox="1"/>
          <p:nvPr/>
        </p:nvSpPr>
        <p:spPr>
          <a:xfrm>
            <a:off x="13606489" y="2803437"/>
            <a:ext cx="2657633" cy="1475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Creación de chatbots y asistentes virtuales</a:t>
            </a:r>
            <a:endParaRPr/>
          </a:p>
        </p:txBody>
      </p:sp>
      <p:sp>
        <p:nvSpPr>
          <p:cNvPr id="280" name="Google Shape;280;p12"/>
          <p:cNvSpPr txBox="1"/>
          <p:nvPr/>
        </p:nvSpPr>
        <p:spPr>
          <a:xfrm>
            <a:off x="13413103" y="4408031"/>
            <a:ext cx="3044404" cy="317754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Amazon Lex facilita la creación de chatbots y asistentes virtuales que pueden interactuar de manera natural con los usuarios a través de texto o voz.</a:t>
            </a:r>
            <a:endParaRPr/>
          </a:p>
        </p:txBody>
      </p:sp>
      <p:sp>
        <p:nvSpPr>
          <p:cNvPr id="281" name="Google Shape;281;p12"/>
          <p:cNvSpPr txBox="1"/>
          <p:nvPr/>
        </p:nvSpPr>
        <p:spPr>
          <a:xfrm>
            <a:off x="3694655" y="1334903"/>
            <a:ext cx="1089869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Beneficios del uso de Amazon lex</a:t>
            </a:r>
            <a:endParaRPr/>
          </a:p>
        </p:txBody>
      </p:sp>
      <p:sp>
        <p:nvSpPr>
          <p:cNvPr id="282" name="Google Shape;282;p12"/>
          <p:cNvSpPr txBox="1"/>
          <p:nvPr/>
        </p:nvSpPr>
        <p:spPr>
          <a:xfrm>
            <a:off x="5858982" y="2989175"/>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Reconocimiento del lenguaje natural</a:t>
            </a:r>
            <a:endParaRPr/>
          </a:p>
        </p:txBody>
      </p:sp>
      <p:sp>
        <p:nvSpPr>
          <p:cNvPr id="283" name="Google Shape;283;p12"/>
          <p:cNvSpPr txBox="1"/>
          <p:nvPr/>
        </p:nvSpPr>
        <p:spPr>
          <a:xfrm>
            <a:off x="5653376" y="4408031"/>
            <a:ext cx="3044213" cy="35775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Utiliza tecnologías de aprendizaje profundo para el reconocimiento del lenguaje natural, permitiendo la comprensión de la intención y el contexto de las conversaciones.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287" name="Shape 287"/>
        <p:cNvGrpSpPr/>
        <p:nvPr/>
      </p:nvGrpSpPr>
      <p:grpSpPr>
        <a:xfrm>
          <a:off x="0" y="0"/>
          <a:ext cx="0" cy="0"/>
          <a:chOff x="0" y="0"/>
          <a:chExt cx="0" cy="0"/>
        </a:xfrm>
      </p:grpSpPr>
      <p:grpSp>
        <p:nvGrpSpPr>
          <p:cNvPr id="288" name="Google Shape;288;p13"/>
          <p:cNvGrpSpPr/>
          <p:nvPr/>
        </p:nvGrpSpPr>
        <p:grpSpPr>
          <a:xfrm>
            <a:off x="1617541" y="2533190"/>
            <a:ext cx="3451574" cy="6256778"/>
            <a:chOff x="0" y="-38100"/>
            <a:chExt cx="909057" cy="1647876"/>
          </a:xfrm>
        </p:grpSpPr>
        <p:sp>
          <p:nvSpPr>
            <p:cNvPr id="289" name="Google Shape;289;p1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13"/>
          <p:cNvGrpSpPr/>
          <p:nvPr/>
        </p:nvGrpSpPr>
        <p:grpSpPr>
          <a:xfrm>
            <a:off x="9351770" y="2533190"/>
            <a:ext cx="3451574" cy="6256778"/>
            <a:chOff x="0" y="-38100"/>
            <a:chExt cx="909057" cy="1647876"/>
          </a:xfrm>
        </p:grpSpPr>
        <p:sp>
          <p:nvSpPr>
            <p:cNvPr id="292" name="Google Shape;292;p1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13"/>
          <p:cNvGrpSpPr/>
          <p:nvPr/>
        </p:nvGrpSpPr>
        <p:grpSpPr>
          <a:xfrm>
            <a:off x="13218884" y="2533190"/>
            <a:ext cx="3451574" cy="6256778"/>
            <a:chOff x="0" y="-38100"/>
            <a:chExt cx="909057" cy="1647876"/>
          </a:xfrm>
        </p:grpSpPr>
        <p:sp>
          <p:nvSpPr>
            <p:cNvPr id="295" name="Google Shape;295;p1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13"/>
          <p:cNvGrpSpPr/>
          <p:nvPr/>
        </p:nvGrpSpPr>
        <p:grpSpPr>
          <a:xfrm>
            <a:off x="5484656" y="2533190"/>
            <a:ext cx="3451574" cy="6256778"/>
            <a:chOff x="0" y="-38100"/>
            <a:chExt cx="909057" cy="1647876"/>
          </a:xfrm>
        </p:grpSpPr>
        <p:sp>
          <p:nvSpPr>
            <p:cNvPr id="298" name="Google Shape;298;p1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0" name="Google Shape;300;p13"/>
          <p:cNvSpPr txBox="1"/>
          <p:nvPr/>
        </p:nvSpPr>
        <p:spPr>
          <a:xfrm>
            <a:off x="2036448" y="3118571"/>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Asistente Virtual de Atención al Cliente</a:t>
            </a:r>
            <a:endParaRPr/>
          </a:p>
        </p:txBody>
      </p:sp>
      <p:sp>
        <p:nvSpPr>
          <p:cNvPr id="301" name="Google Shape;301;p13"/>
          <p:cNvSpPr txBox="1"/>
          <p:nvPr/>
        </p:nvSpPr>
        <p:spPr>
          <a:xfrm>
            <a:off x="1841910" y="4473724"/>
            <a:ext cx="3002837" cy="28803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Implementar un asistente virtual de atención al cliente mediante Amazon Lex permite a las empresas ofrecer soporte automatizado a los usuarios. </a:t>
            </a:r>
            <a:endParaRPr/>
          </a:p>
        </p:txBody>
      </p:sp>
      <p:sp>
        <p:nvSpPr>
          <p:cNvPr id="302" name="Google Shape;302;p13"/>
          <p:cNvSpPr txBox="1"/>
          <p:nvPr/>
        </p:nvSpPr>
        <p:spPr>
          <a:xfrm>
            <a:off x="9726805" y="3058246"/>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Entrenamiento de Empleados y Soporte Interno</a:t>
            </a:r>
            <a:endParaRPr/>
          </a:p>
        </p:txBody>
      </p:sp>
      <p:sp>
        <p:nvSpPr>
          <p:cNvPr id="303" name="Google Shape;303;p13"/>
          <p:cNvSpPr txBox="1"/>
          <p:nvPr/>
        </p:nvSpPr>
        <p:spPr>
          <a:xfrm>
            <a:off x="9555355" y="4473724"/>
            <a:ext cx="3044404" cy="25184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Las empresas pueden emplear Amazon Lex para desarrollar asistentes virtuales que brinden capacitación y soporte interno a los empleados.</a:t>
            </a:r>
            <a:endParaRPr/>
          </a:p>
        </p:txBody>
      </p:sp>
      <p:sp>
        <p:nvSpPr>
          <p:cNvPr id="304" name="Google Shape;304;p13"/>
          <p:cNvSpPr txBox="1"/>
          <p:nvPr/>
        </p:nvSpPr>
        <p:spPr>
          <a:xfrm>
            <a:off x="13615855" y="29328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Reservas y Programación de Citas</a:t>
            </a:r>
            <a:endParaRPr/>
          </a:p>
        </p:txBody>
      </p:sp>
      <p:sp>
        <p:nvSpPr>
          <p:cNvPr id="305" name="Google Shape;305;p13"/>
          <p:cNvSpPr txBox="1"/>
          <p:nvPr/>
        </p:nvSpPr>
        <p:spPr>
          <a:xfrm>
            <a:off x="13441519" y="4165686"/>
            <a:ext cx="3044404" cy="36042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En el sector de servicios, como hoteles, restaurantes o clínicas, se puede utilizar Amazon Lex para permitir que los clientes realicen reservas y programen citas de manera rápida y sencilla a través de interacciones de voz o texto. </a:t>
            </a:r>
            <a:endParaRPr/>
          </a:p>
        </p:txBody>
      </p:sp>
      <p:sp>
        <p:nvSpPr>
          <p:cNvPr id="306" name="Google Shape;306;p13"/>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Aplicaciones practicas de amazon LEX</a:t>
            </a:r>
            <a:endParaRPr/>
          </a:p>
        </p:txBody>
      </p:sp>
      <p:sp>
        <p:nvSpPr>
          <p:cNvPr id="307" name="Google Shape;307;p13"/>
          <p:cNvSpPr txBox="1"/>
          <p:nvPr/>
        </p:nvSpPr>
        <p:spPr>
          <a:xfrm>
            <a:off x="5884512" y="2932833"/>
            <a:ext cx="2657633" cy="1475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Formularios Interactivos y Recopilación de Datos</a:t>
            </a:r>
            <a:endParaRPr/>
          </a:p>
        </p:txBody>
      </p:sp>
      <p:sp>
        <p:nvSpPr>
          <p:cNvPr id="308" name="Google Shape;308;p13"/>
          <p:cNvSpPr txBox="1"/>
          <p:nvPr/>
        </p:nvSpPr>
        <p:spPr>
          <a:xfrm>
            <a:off x="5688336" y="4473724"/>
            <a:ext cx="3044213" cy="28803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Lex puede utilizarse para crear formularios interactivos que permitan a los usuarios proporcionar información mediante conversaciones naturales.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14"/>
          <p:cNvGrpSpPr/>
          <p:nvPr/>
        </p:nvGrpSpPr>
        <p:grpSpPr>
          <a:xfrm>
            <a:off x="714127" y="538814"/>
            <a:ext cx="16859746" cy="9064711"/>
            <a:chOff x="0" y="-38100"/>
            <a:chExt cx="4440427" cy="2387414"/>
          </a:xfrm>
        </p:grpSpPr>
        <p:sp>
          <p:nvSpPr>
            <p:cNvPr id="314" name="Google Shape;314;p14"/>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99B9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txBox="1"/>
            <p:nvPr/>
          </p:nvSpPr>
          <p:spPr>
            <a:xfrm>
              <a:off x="0" y="-38100"/>
              <a:ext cx="4440427" cy="23874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6" name="Google Shape;316;p14"/>
          <p:cNvSpPr/>
          <p:nvPr/>
        </p:nvSpPr>
        <p:spPr>
          <a:xfrm>
            <a:off x="13906756" y="1038517"/>
            <a:ext cx="3352544" cy="1676272"/>
          </a:xfrm>
          <a:custGeom>
            <a:rect b="b" l="l" r="r" t="t"/>
            <a:pathLst>
              <a:path extrusionOk="0" h="1676272" w="3352544">
                <a:moveTo>
                  <a:pt x="0" y="0"/>
                </a:moveTo>
                <a:lnTo>
                  <a:pt x="3352544" y="0"/>
                </a:lnTo>
                <a:lnTo>
                  <a:pt x="3352544" y="1676272"/>
                </a:lnTo>
                <a:lnTo>
                  <a:pt x="0" y="1676272"/>
                </a:lnTo>
                <a:lnTo>
                  <a:pt x="0" y="0"/>
                </a:lnTo>
                <a:close/>
              </a:path>
            </a:pathLst>
          </a:custGeom>
          <a:blipFill rotWithShape="1">
            <a:blip r:embed="rId3">
              <a:alphaModFix/>
            </a:blip>
            <a:stretch>
              <a:fillRect b="0" l="0" r="0" t="0"/>
            </a:stretch>
          </a:blipFill>
          <a:ln>
            <a:noFill/>
          </a:ln>
        </p:spPr>
      </p:sp>
      <p:sp>
        <p:nvSpPr>
          <p:cNvPr id="317" name="Google Shape;317;p14"/>
          <p:cNvSpPr txBox="1"/>
          <p:nvPr/>
        </p:nvSpPr>
        <p:spPr>
          <a:xfrm>
            <a:off x="1028700" y="1286167"/>
            <a:ext cx="8452429" cy="1285837"/>
          </a:xfrm>
          <a:prstGeom prst="rect">
            <a:avLst/>
          </a:prstGeom>
          <a:noFill/>
          <a:ln>
            <a:noFill/>
          </a:ln>
        </p:spPr>
        <p:txBody>
          <a:bodyPr anchorCtr="0" anchor="t" bIns="0" lIns="0" spcFirstLastPara="1" rIns="0" wrap="square" tIns="0">
            <a:spAutoFit/>
          </a:bodyPr>
          <a:lstStyle/>
          <a:p>
            <a:pPr indent="0" lvl="0" marL="0" marR="0" rtl="0" algn="l">
              <a:lnSpc>
                <a:spcPct val="94006"/>
              </a:lnSpc>
              <a:spcBef>
                <a:spcPts val="0"/>
              </a:spcBef>
              <a:spcAft>
                <a:spcPts val="0"/>
              </a:spcAft>
              <a:buNone/>
            </a:pPr>
            <a:r>
              <a:rPr b="1" i="0" lang="en-US" sz="10094" u="none" cap="none" strike="noStrike">
                <a:solidFill>
                  <a:srgbClr val="000000"/>
                </a:solidFill>
                <a:latin typeface="Bebas Neue"/>
                <a:ea typeface="Bebas Neue"/>
                <a:cs typeface="Bebas Neue"/>
                <a:sym typeface="Bebas Neue"/>
              </a:rPr>
              <a:t>Amazon polly</a:t>
            </a:r>
            <a:endParaRPr/>
          </a:p>
        </p:txBody>
      </p:sp>
      <p:pic>
        <p:nvPicPr>
          <p:cNvPr id="318" name="Google Shape;318;p14"/>
          <p:cNvPicPr preferRelativeResize="0"/>
          <p:nvPr/>
        </p:nvPicPr>
        <p:blipFill rotWithShape="1">
          <a:blip r:embed="rId4">
            <a:alphaModFix/>
          </a:blip>
          <a:srcRect b="0" l="0" r="0" t="0"/>
          <a:stretch/>
        </p:blipFill>
        <p:spPr>
          <a:xfrm>
            <a:off x="4381244" y="3186071"/>
            <a:ext cx="9525512" cy="535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15"/>
          <p:cNvGrpSpPr/>
          <p:nvPr/>
        </p:nvGrpSpPr>
        <p:grpSpPr>
          <a:xfrm>
            <a:off x="9144000" y="-393238"/>
            <a:ext cx="9696760" cy="10928814"/>
            <a:chOff x="0" y="-38100"/>
            <a:chExt cx="2553879" cy="2878371"/>
          </a:xfrm>
        </p:grpSpPr>
        <p:sp>
          <p:nvSpPr>
            <p:cNvPr id="324" name="Google Shape;324;p15"/>
            <p:cNvSpPr/>
            <p:nvPr/>
          </p:nvSpPr>
          <p:spPr>
            <a:xfrm>
              <a:off x="0" y="0"/>
              <a:ext cx="2553879" cy="2840271"/>
            </a:xfrm>
            <a:custGeom>
              <a:rect b="b" l="l" r="r" t="t"/>
              <a:pathLst>
                <a:path extrusionOk="0" h="2840271" w="2553879">
                  <a:moveTo>
                    <a:pt x="0" y="0"/>
                  </a:moveTo>
                  <a:lnTo>
                    <a:pt x="2553879" y="0"/>
                  </a:lnTo>
                  <a:lnTo>
                    <a:pt x="2553879" y="2840271"/>
                  </a:lnTo>
                  <a:lnTo>
                    <a:pt x="0" y="2840271"/>
                  </a:lnTo>
                  <a:close/>
                </a:path>
              </a:pathLst>
            </a:custGeom>
            <a:solidFill>
              <a:srgbClr val="CADDFF"/>
            </a:solidFill>
            <a:ln>
              <a:noFill/>
            </a:ln>
          </p:spPr>
        </p:sp>
        <p:sp>
          <p:nvSpPr>
            <p:cNvPr id="325" name="Google Shape;325;p15"/>
            <p:cNvSpPr txBox="1"/>
            <p:nvPr/>
          </p:nvSpPr>
          <p:spPr>
            <a:xfrm>
              <a:off x="0" y="-38100"/>
              <a:ext cx="2553879"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6" name="Google Shape;326;p15"/>
          <p:cNvSpPr/>
          <p:nvPr/>
        </p:nvSpPr>
        <p:spPr>
          <a:xfrm>
            <a:off x="9718842" y="1366236"/>
            <a:ext cx="7488425" cy="7554528"/>
          </a:xfrm>
          <a:custGeom>
            <a:rect b="b" l="l" r="r" t="t"/>
            <a:pathLst>
              <a:path extrusionOk="0" h="7554528" w="7488425">
                <a:moveTo>
                  <a:pt x="0" y="0"/>
                </a:moveTo>
                <a:lnTo>
                  <a:pt x="7488426" y="0"/>
                </a:lnTo>
                <a:lnTo>
                  <a:pt x="7488426" y="7554528"/>
                </a:lnTo>
                <a:lnTo>
                  <a:pt x="0" y="7554528"/>
                </a:lnTo>
                <a:lnTo>
                  <a:pt x="0" y="0"/>
                </a:lnTo>
                <a:close/>
              </a:path>
            </a:pathLst>
          </a:custGeom>
          <a:blipFill rotWithShape="1">
            <a:blip r:embed="rId3">
              <a:alphaModFix/>
            </a:blip>
            <a:stretch>
              <a:fillRect b="0" l="0" r="0" t="0"/>
            </a:stretch>
          </a:blipFill>
          <a:ln>
            <a:noFill/>
          </a:ln>
        </p:spPr>
      </p:sp>
      <p:sp>
        <p:nvSpPr>
          <p:cNvPr id="327" name="Google Shape;327;p15"/>
          <p:cNvSpPr/>
          <p:nvPr/>
        </p:nvSpPr>
        <p:spPr>
          <a:xfrm>
            <a:off x="1433198" y="2943383"/>
            <a:ext cx="5996913" cy="4400235"/>
          </a:xfrm>
          <a:custGeom>
            <a:rect b="b" l="l" r="r" t="t"/>
            <a:pathLst>
              <a:path extrusionOk="0" h="4400235" w="5996913">
                <a:moveTo>
                  <a:pt x="0" y="0"/>
                </a:moveTo>
                <a:lnTo>
                  <a:pt x="5996913" y="0"/>
                </a:lnTo>
                <a:lnTo>
                  <a:pt x="5996913" y="4400234"/>
                </a:lnTo>
                <a:lnTo>
                  <a:pt x="0" y="4400234"/>
                </a:lnTo>
                <a:lnTo>
                  <a:pt x="0" y="0"/>
                </a:lnTo>
                <a:close/>
              </a:path>
            </a:pathLst>
          </a:custGeom>
          <a:blipFill rotWithShape="1">
            <a:blip r:embed="rId4">
              <a:alphaModFix amt="30000"/>
            </a:blip>
            <a:stretch>
              <a:fillRect b="0" l="0" r="0" t="0"/>
            </a:stretch>
          </a:blipFill>
          <a:ln>
            <a:noFill/>
          </a:ln>
        </p:spPr>
      </p:sp>
      <p:sp>
        <p:nvSpPr>
          <p:cNvPr id="328" name="Google Shape;328;p15"/>
          <p:cNvSpPr txBox="1"/>
          <p:nvPr/>
        </p:nvSpPr>
        <p:spPr>
          <a:xfrm>
            <a:off x="1028700" y="2399224"/>
            <a:ext cx="7088239" cy="5732145"/>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Amazon Polly, es un servicio que convierte texto en voz realista, lo que nos permite crear aplicaciones que hablan y crear categorías completamente nuevas de productos habilitados para voz.</a:t>
            </a:r>
            <a:endParaRPr/>
          </a:p>
          <a:p>
            <a:pPr indent="0" lvl="0" marL="0" marR="0" rtl="0" algn="just">
              <a:lnSpc>
                <a:spcPct val="150017"/>
              </a:lnSpc>
              <a:spcBef>
                <a:spcPts val="0"/>
              </a:spcBef>
              <a:spcAft>
                <a:spcPts val="0"/>
              </a:spcAft>
              <a:buNone/>
            </a:pPr>
            <a:r>
              <a:t/>
            </a:r>
            <a:endParaRPr b="0" i="0" sz="2799" u="none" cap="none" strike="noStrike">
              <a:solidFill>
                <a:srgbClr val="000000"/>
              </a:solidFill>
              <a:latin typeface="Montserrat"/>
              <a:ea typeface="Montserrat"/>
              <a:cs typeface="Montserrat"/>
              <a:sym typeface="Montserrat"/>
            </a:endParaRPr>
          </a:p>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El servicio Text-to-Speech (TTS) de Polly utiliza tecnologías avanzadas de aprendizaje profundo para sintetizar el habla humana que suena natural.</a:t>
            </a:r>
            <a:endParaRPr/>
          </a:p>
        </p:txBody>
      </p:sp>
      <p:sp>
        <p:nvSpPr>
          <p:cNvPr id="329" name="Google Shape;329;p15"/>
          <p:cNvSpPr txBox="1"/>
          <p:nvPr/>
        </p:nvSpPr>
        <p:spPr>
          <a:xfrm>
            <a:off x="1028700" y="1162050"/>
            <a:ext cx="6118937"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Polly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pSp>
        <p:nvGrpSpPr>
          <p:cNvPr id="334" name="Google Shape;334;p16"/>
          <p:cNvGrpSpPr/>
          <p:nvPr/>
        </p:nvGrpSpPr>
        <p:grpSpPr>
          <a:xfrm>
            <a:off x="9144000" y="-393238"/>
            <a:ext cx="9696760" cy="10928814"/>
            <a:chOff x="0" y="-38100"/>
            <a:chExt cx="2553879" cy="2878371"/>
          </a:xfrm>
        </p:grpSpPr>
        <p:sp>
          <p:nvSpPr>
            <p:cNvPr id="335" name="Google Shape;335;p16"/>
            <p:cNvSpPr/>
            <p:nvPr/>
          </p:nvSpPr>
          <p:spPr>
            <a:xfrm>
              <a:off x="0" y="0"/>
              <a:ext cx="2553879" cy="2840271"/>
            </a:xfrm>
            <a:custGeom>
              <a:rect b="b" l="l" r="r" t="t"/>
              <a:pathLst>
                <a:path extrusionOk="0" h="2840271" w="2553879">
                  <a:moveTo>
                    <a:pt x="0" y="0"/>
                  </a:moveTo>
                  <a:lnTo>
                    <a:pt x="2553879" y="0"/>
                  </a:lnTo>
                  <a:lnTo>
                    <a:pt x="2553879" y="2840271"/>
                  </a:lnTo>
                  <a:lnTo>
                    <a:pt x="0" y="2840271"/>
                  </a:lnTo>
                  <a:close/>
                </a:path>
              </a:pathLst>
            </a:custGeom>
            <a:solidFill>
              <a:srgbClr val="CADDFF"/>
            </a:solidFill>
            <a:ln>
              <a:noFill/>
            </a:ln>
          </p:spPr>
        </p:sp>
        <p:sp>
          <p:nvSpPr>
            <p:cNvPr id="336" name="Google Shape;336;p16"/>
            <p:cNvSpPr txBox="1"/>
            <p:nvPr/>
          </p:nvSpPr>
          <p:spPr>
            <a:xfrm>
              <a:off x="0" y="-38100"/>
              <a:ext cx="2553879"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16"/>
          <p:cNvSpPr/>
          <p:nvPr/>
        </p:nvSpPr>
        <p:spPr>
          <a:xfrm>
            <a:off x="1433198" y="2943383"/>
            <a:ext cx="5996913" cy="4400235"/>
          </a:xfrm>
          <a:custGeom>
            <a:rect b="b" l="l" r="r" t="t"/>
            <a:pathLst>
              <a:path extrusionOk="0" h="4400235" w="5996913">
                <a:moveTo>
                  <a:pt x="0" y="0"/>
                </a:moveTo>
                <a:lnTo>
                  <a:pt x="5996913" y="0"/>
                </a:lnTo>
                <a:lnTo>
                  <a:pt x="5996913" y="4400234"/>
                </a:lnTo>
                <a:lnTo>
                  <a:pt x="0" y="4400234"/>
                </a:lnTo>
                <a:lnTo>
                  <a:pt x="0" y="0"/>
                </a:lnTo>
                <a:close/>
              </a:path>
            </a:pathLst>
          </a:custGeom>
          <a:blipFill rotWithShape="1">
            <a:blip r:embed="rId3">
              <a:alphaModFix amt="30000"/>
            </a:blip>
            <a:stretch>
              <a:fillRect b="0" l="0" r="0" t="0"/>
            </a:stretch>
          </a:blipFill>
          <a:ln>
            <a:noFill/>
          </a:ln>
        </p:spPr>
      </p:sp>
      <p:sp>
        <p:nvSpPr>
          <p:cNvPr id="338" name="Google Shape;338;p16"/>
          <p:cNvSpPr/>
          <p:nvPr/>
        </p:nvSpPr>
        <p:spPr>
          <a:xfrm>
            <a:off x="10073510" y="1634808"/>
            <a:ext cx="7185790" cy="7006145"/>
          </a:xfrm>
          <a:custGeom>
            <a:rect b="b" l="l" r="r" t="t"/>
            <a:pathLst>
              <a:path extrusionOk="0" h="7006145" w="7185790">
                <a:moveTo>
                  <a:pt x="0" y="0"/>
                </a:moveTo>
                <a:lnTo>
                  <a:pt x="7185790" y="0"/>
                </a:lnTo>
                <a:lnTo>
                  <a:pt x="7185790" y="7006145"/>
                </a:lnTo>
                <a:lnTo>
                  <a:pt x="0" y="7006145"/>
                </a:lnTo>
                <a:lnTo>
                  <a:pt x="0" y="0"/>
                </a:lnTo>
                <a:close/>
              </a:path>
            </a:pathLst>
          </a:custGeom>
          <a:blipFill rotWithShape="1">
            <a:blip r:embed="rId4">
              <a:alphaModFix/>
            </a:blip>
            <a:stretch>
              <a:fillRect b="0" l="0" r="0" t="0"/>
            </a:stretch>
          </a:blipFill>
          <a:ln>
            <a:noFill/>
          </a:ln>
        </p:spPr>
      </p:sp>
      <p:sp>
        <p:nvSpPr>
          <p:cNvPr id="339" name="Google Shape;339;p16"/>
          <p:cNvSpPr txBox="1"/>
          <p:nvPr/>
        </p:nvSpPr>
        <p:spPr>
          <a:xfrm>
            <a:off x="1028700" y="2399224"/>
            <a:ext cx="7088239" cy="5732145"/>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Además de las voces TTS estándar, Amazon Polly ofrece voces Neural Text-to-Speech (NTTS) que brindan mejoras avanzadas en la calidad del habla o a través de un nuevo enfoque de aprendizaje automático.</a:t>
            </a:r>
            <a:endParaRPr/>
          </a:p>
          <a:p>
            <a:pPr indent="0" lvl="0" marL="0" marR="0" rtl="0" algn="just">
              <a:lnSpc>
                <a:spcPct val="150017"/>
              </a:lnSpc>
              <a:spcBef>
                <a:spcPts val="0"/>
              </a:spcBef>
              <a:spcAft>
                <a:spcPts val="0"/>
              </a:spcAft>
              <a:buNone/>
            </a:pPr>
            <a:r>
              <a:t/>
            </a:r>
            <a:endParaRPr b="0" i="0" sz="2799" u="none" cap="none" strike="noStrike">
              <a:solidFill>
                <a:srgbClr val="000000"/>
              </a:solidFill>
              <a:latin typeface="Montserrat"/>
              <a:ea typeface="Montserrat"/>
              <a:cs typeface="Montserrat"/>
              <a:sym typeface="Montserrat"/>
            </a:endParaRPr>
          </a:p>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La tecnología NTTS también admite dos estilos de habla que le permite mejorar el estilo de presentación del orador con la aplicación.</a:t>
            </a:r>
            <a:endParaRPr/>
          </a:p>
        </p:txBody>
      </p:sp>
      <p:sp>
        <p:nvSpPr>
          <p:cNvPr id="340" name="Google Shape;340;p16"/>
          <p:cNvSpPr txBox="1"/>
          <p:nvPr/>
        </p:nvSpPr>
        <p:spPr>
          <a:xfrm>
            <a:off x="1028700" y="1162050"/>
            <a:ext cx="6118937"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Polly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344" name="Shape 344"/>
        <p:cNvGrpSpPr/>
        <p:nvPr/>
      </p:nvGrpSpPr>
      <p:grpSpPr>
        <a:xfrm>
          <a:off x="0" y="0"/>
          <a:ext cx="0" cy="0"/>
          <a:chOff x="0" y="0"/>
          <a:chExt cx="0" cy="0"/>
        </a:xfrm>
      </p:grpSpPr>
      <p:grpSp>
        <p:nvGrpSpPr>
          <p:cNvPr id="345" name="Google Shape;345;p17"/>
          <p:cNvGrpSpPr/>
          <p:nvPr/>
        </p:nvGrpSpPr>
        <p:grpSpPr>
          <a:xfrm>
            <a:off x="1617541" y="2533190"/>
            <a:ext cx="3451574" cy="6256778"/>
            <a:chOff x="0" y="-38100"/>
            <a:chExt cx="909057" cy="1647876"/>
          </a:xfrm>
        </p:grpSpPr>
        <p:sp>
          <p:nvSpPr>
            <p:cNvPr id="346" name="Google Shape;346;p17"/>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8" name="Google Shape;348;p17"/>
          <p:cNvGrpSpPr/>
          <p:nvPr/>
        </p:nvGrpSpPr>
        <p:grpSpPr>
          <a:xfrm>
            <a:off x="9351770" y="2533190"/>
            <a:ext cx="3451574" cy="6256778"/>
            <a:chOff x="0" y="-38100"/>
            <a:chExt cx="909057" cy="1647876"/>
          </a:xfrm>
        </p:grpSpPr>
        <p:sp>
          <p:nvSpPr>
            <p:cNvPr id="349" name="Google Shape;349;p17"/>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p17"/>
          <p:cNvGrpSpPr/>
          <p:nvPr/>
        </p:nvGrpSpPr>
        <p:grpSpPr>
          <a:xfrm>
            <a:off x="13218884" y="2533190"/>
            <a:ext cx="3451574" cy="6256778"/>
            <a:chOff x="0" y="-38100"/>
            <a:chExt cx="909057" cy="1647876"/>
          </a:xfrm>
        </p:grpSpPr>
        <p:sp>
          <p:nvSpPr>
            <p:cNvPr id="352" name="Google Shape;352;p17"/>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4" name="Google Shape;354;p17"/>
          <p:cNvGrpSpPr/>
          <p:nvPr/>
        </p:nvGrpSpPr>
        <p:grpSpPr>
          <a:xfrm>
            <a:off x="5484656" y="2533190"/>
            <a:ext cx="3451574" cy="6256778"/>
            <a:chOff x="0" y="-38100"/>
            <a:chExt cx="909057" cy="1647876"/>
          </a:xfrm>
        </p:grpSpPr>
        <p:sp>
          <p:nvSpPr>
            <p:cNvPr id="355" name="Google Shape;355;p17"/>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p17"/>
          <p:cNvSpPr txBox="1"/>
          <p:nvPr/>
        </p:nvSpPr>
        <p:spPr>
          <a:xfrm>
            <a:off x="2036448" y="3118571"/>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Voces con sonido natural</a:t>
            </a:r>
            <a:endParaRPr/>
          </a:p>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 </a:t>
            </a:r>
            <a:endParaRPr/>
          </a:p>
        </p:txBody>
      </p:sp>
      <p:sp>
        <p:nvSpPr>
          <p:cNvPr id="358" name="Google Shape;358;p17"/>
          <p:cNvSpPr txBox="1"/>
          <p:nvPr/>
        </p:nvSpPr>
        <p:spPr>
          <a:xfrm>
            <a:off x="1841910" y="3979948"/>
            <a:ext cx="3002837" cy="39662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Polly proporciona decenas de idiomas y una amplia selección de voces masculinas y femeninas con sonido natural. La pronunciación fluida del texto de Amazon Polly le permite ofrecer una locución de alta calidad a una audiencia global.</a:t>
            </a:r>
            <a:endParaRPr/>
          </a:p>
        </p:txBody>
      </p:sp>
      <p:sp>
        <p:nvSpPr>
          <p:cNvPr id="359" name="Google Shape;359;p17"/>
          <p:cNvSpPr txBox="1"/>
          <p:nvPr/>
        </p:nvSpPr>
        <p:spPr>
          <a:xfrm>
            <a:off x="9726805" y="3304308"/>
            <a:ext cx="2657633" cy="7327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Bajo costo</a:t>
            </a:r>
            <a:endParaRPr/>
          </a:p>
          <a:p>
            <a:pPr indent="0" lvl="0" marL="0" marR="0" rtl="0" algn="ctr">
              <a:lnSpc>
                <a:spcPct val="130000"/>
              </a:lnSpc>
              <a:spcBef>
                <a:spcPts val="0"/>
              </a:spcBef>
              <a:spcAft>
                <a:spcPts val="0"/>
              </a:spcAft>
              <a:buNone/>
            </a:pPr>
            <a:r>
              <a:t/>
            </a:r>
            <a:endParaRPr b="1" i="0" sz="2300" u="none" cap="none" strike="noStrike">
              <a:solidFill>
                <a:srgbClr val="000000"/>
              </a:solidFill>
              <a:latin typeface="Montserrat"/>
              <a:ea typeface="Montserrat"/>
              <a:cs typeface="Montserrat"/>
              <a:sym typeface="Montserrat"/>
            </a:endParaRPr>
          </a:p>
        </p:txBody>
      </p:sp>
      <p:sp>
        <p:nvSpPr>
          <p:cNvPr id="360" name="Google Shape;360;p17"/>
          <p:cNvSpPr txBox="1"/>
          <p:nvPr/>
        </p:nvSpPr>
        <p:spPr>
          <a:xfrm>
            <a:off x="9555355" y="4256554"/>
            <a:ext cx="3044404" cy="28803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Los precios de pago por uso, el bajo costo por carácter convertido y las repeticiones ilimitadas de Amazon Polly hacen que sea una manera rentable de poner voz a sus aplicaciones.</a:t>
            </a:r>
            <a:endParaRPr/>
          </a:p>
        </p:txBody>
      </p:sp>
      <p:sp>
        <p:nvSpPr>
          <p:cNvPr id="361" name="Google Shape;361;p17"/>
          <p:cNvSpPr txBox="1"/>
          <p:nvPr/>
        </p:nvSpPr>
        <p:spPr>
          <a:xfrm>
            <a:off x="13615855" y="29328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Transmisión en tiempo real</a:t>
            </a:r>
            <a:endParaRPr/>
          </a:p>
          <a:p>
            <a:pPr indent="0" lvl="0" marL="0" marR="0" rtl="0" algn="ctr">
              <a:lnSpc>
                <a:spcPct val="130000"/>
              </a:lnSpc>
              <a:spcBef>
                <a:spcPts val="0"/>
              </a:spcBef>
              <a:spcAft>
                <a:spcPts val="0"/>
              </a:spcAft>
              <a:buNone/>
            </a:pPr>
            <a:r>
              <a:t/>
            </a:r>
            <a:endParaRPr b="1" i="0" sz="2300" u="none" cap="none" strike="noStrike">
              <a:solidFill>
                <a:srgbClr val="000000"/>
              </a:solidFill>
              <a:latin typeface="Montserrat"/>
              <a:ea typeface="Montserrat"/>
              <a:cs typeface="Montserrat"/>
              <a:sym typeface="Montserrat"/>
            </a:endParaRPr>
          </a:p>
        </p:txBody>
      </p:sp>
      <p:sp>
        <p:nvSpPr>
          <p:cNvPr id="362" name="Google Shape;362;p17"/>
          <p:cNvSpPr txBox="1"/>
          <p:nvPr/>
        </p:nvSpPr>
        <p:spPr>
          <a:xfrm>
            <a:off x="13422469" y="3808816"/>
            <a:ext cx="3044404" cy="46901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Proporcionar voces realistas y experiencias de conversación a los usuarios requiere tiempos de respuesta rápidos y consistentes.</a:t>
            </a:r>
            <a:endParaRPr/>
          </a:p>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Cuando envía texto a la API de Amazon Polly, esta devuelve el audio a la aplicación como una transmisión para que pueda reproducir las voces inmediatamente.</a:t>
            </a:r>
            <a:endParaRPr/>
          </a:p>
        </p:txBody>
      </p:sp>
      <p:sp>
        <p:nvSpPr>
          <p:cNvPr id="363" name="Google Shape;363;p17"/>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beneficios y caracteristicas de Polly</a:t>
            </a:r>
            <a:endParaRPr/>
          </a:p>
        </p:txBody>
      </p:sp>
      <p:sp>
        <p:nvSpPr>
          <p:cNvPr id="364" name="Google Shape;364;p17"/>
          <p:cNvSpPr txBox="1"/>
          <p:nvPr/>
        </p:nvSpPr>
        <p:spPr>
          <a:xfrm>
            <a:off x="5884512" y="2932833"/>
            <a:ext cx="2657633" cy="184721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Personalice y controle el resultado de la locución</a:t>
            </a:r>
            <a:endParaRPr/>
          </a:p>
          <a:p>
            <a:pPr indent="0" lvl="0" marL="0" marR="0" rtl="0" algn="ctr">
              <a:lnSpc>
                <a:spcPct val="130000"/>
              </a:lnSpc>
              <a:spcBef>
                <a:spcPts val="0"/>
              </a:spcBef>
              <a:spcAft>
                <a:spcPts val="0"/>
              </a:spcAft>
              <a:buNone/>
            </a:pPr>
            <a:r>
              <a:t/>
            </a:r>
            <a:endParaRPr b="1" i="0" sz="2300" u="none" cap="none" strike="noStrike">
              <a:solidFill>
                <a:srgbClr val="000000"/>
              </a:solidFill>
              <a:latin typeface="Montserrat"/>
              <a:ea typeface="Montserrat"/>
              <a:cs typeface="Montserrat"/>
              <a:sym typeface="Montserrat"/>
            </a:endParaRPr>
          </a:p>
        </p:txBody>
      </p:sp>
      <p:sp>
        <p:nvSpPr>
          <p:cNvPr id="365" name="Google Shape;365;p17"/>
          <p:cNvSpPr txBox="1"/>
          <p:nvPr/>
        </p:nvSpPr>
        <p:spPr>
          <a:xfrm>
            <a:off x="5691222" y="4527636"/>
            <a:ext cx="3044213" cy="39662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Modifique las voces de Amazon Polly para que se adapten mejor a sus necesidades: es compatible con lexicones y etiquetas SSML que le permiten controlar aspectos de la locución, como la pronunciación, el volumen, el tono, etc.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369" name="Shape 369"/>
        <p:cNvGrpSpPr/>
        <p:nvPr/>
      </p:nvGrpSpPr>
      <p:grpSpPr>
        <a:xfrm>
          <a:off x="0" y="0"/>
          <a:ext cx="0" cy="0"/>
          <a:chOff x="0" y="0"/>
          <a:chExt cx="0" cy="0"/>
        </a:xfrm>
      </p:grpSpPr>
      <p:grpSp>
        <p:nvGrpSpPr>
          <p:cNvPr id="370" name="Google Shape;370;p18"/>
          <p:cNvGrpSpPr/>
          <p:nvPr/>
        </p:nvGrpSpPr>
        <p:grpSpPr>
          <a:xfrm>
            <a:off x="3551098" y="2495090"/>
            <a:ext cx="3451574" cy="6256778"/>
            <a:chOff x="0" y="-38100"/>
            <a:chExt cx="909057" cy="1647876"/>
          </a:xfrm>
        </p:grpSpPr>
        <p:sp>
          <p:nvSpPr>
            <p:cNvPr id="371" name="Google Shape;371;p18"/>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3" name="Google Shape;373;p18"/>
          <p:cNvGrpSpPr/>
          <p:nvPr/>
        </p:nvGrpSpPr>
        <p:grpSpPr>
          <a:xfrm>
            <a:off x="11285327" y="2495090"/>
            <a:ext cx="3451574" cy="6256778"/>
            <a:chOff x="0" y="-38100"/>
            <a:chExt cx="909057" cy="1647876"/>
          </a:xfrm>
        </p:grpSpPr>
        <p:sp>
          <p:nvSpPr>
            <p:cNvPr id="374" name="Google Shape;374;p18"/>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6" name="Google Shape;376;p18"/>
          <p:cNvGrpSpPr/>
          <p:nvPr/>
        </p:nvGrpSpPr>
        <p:grpSpPr>
          <a:xfrm>
            <a:off x="7418213" y="2495090"/>
            <a:ext cx="3451574" cy="6256778"/>
            <a:chOff x="0" y="-38100"/>
            <a:chExt cx="909057" cy="1647876"/>
          </a:xfrm>
        </p:grpSpPr>
        <p:sp>
          <p:nvSpPr>
            <p:cNvPr id="377" name="Google Shape;377;p18"/>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18"/>
          <p:cNvSpPr txBox="1"/>
          <p:nvPr/>
        </p:nvSpPr>
        <p:spPr>
          <a:xfrm>
            <a:off x="3950955" y="28947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Creación de contenido</a:t>
            </a:r>
            <a:endParaRPr/>
          </a:p>
          <a:p>
            <a:pPr indent="0" lvl="0" marL="0" marR="0" rtl="0" algn="ctr">
              <a:lnSpc>
                <a:spcPct val="130000"/>
              </a:lnSpc>
              <a:spcBef>
                <a:spcPts val="0"/>
              </a:spcBef>
              <a:spcAft>
                <a:spcPts val="0"/>
              </a:spcAft>
              <a:buNone/>
            </a:pPr>
            <a:r>
              <a:t/>
            </a:r>
            <a:endParaRPr b="1" i="0" sz="2300" u="none" cap="none" strike="noStrike">
              <a:solidFill>
                <a:srgbClr val="000000"/>
              </a:solidFill>
              <a:latin typeface="Montserrat"/>
              <a:ea typeface="Montserrat"/>
              <a:cs typeface="Montserrat"/>
              <a:sym typeface="Montserrat"/>
            </a:endParaRPr>
          </a:p>
        </p:txBody>
      </p:sp>
      <p:sp>
        <p:nvSpPr>
          <p:cNvPr id="380" name="Google Shape;380;p18"/>
          <p:cNvSpPr txBox="1"/>
          <p:nvPr/>
        </p:nvSpPr>
        <p:spPr>
          <a:xfrm>
            <a:off x="3796251" y="3765636"/>
            <a:ext cx="3002837" cy="46901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El audio se puede utilizar como medio complementario para las comunicaciones escritas o visuales.</a:t>
            </a:r>
            <a:endParaRPr/>
          </a:p>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Al brindar voz a su contenido, puede proporcionar a su público una manera alternativa de consumir información y satisfacer las necesidades de un grupo mayor de lectores.</a:t>
            </a:r>
            <a:endParaRPr/>
          </a:p>
        </p:txBody>
      </p:sp>
      <p:sp>
        <p:nvSpPr>
          <p:cNvPr id="381" name="Google Shape;381;p18"/>
          <p:cNvSpPr txBox="1"/>
          <p:nvPr/>
        </p:nvSpPr>
        <p:spPr>
          <a:xfrm>
            <a:off x="11682298" y="2894733"/>
            <a:ext cx="2657633" cy="7327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Telefonía</a:t>
            </a:r>
            <a:endParaRPr/>
          </a:p>
          <a:p>
            <a:pPr indent="0" lvl="0" marL="0" marR="0" rtl="0" algn="ctr">
              <a:lnSpc>
                <a:spcPct val="130000"/>
              </a:lnSpc>
              <a:spcBef>
                <a:spcPts val="0"/>
              </a:spcBef>
              <a:spcAft>
                <a:spcPts val="0"/>
              </a:spcAft>
              <a:buNone/>
            </a:pPr>
            <a:r>
              <a:t/>
            </a:r>
            <a:endParaRPr b="1" i="0" sz="2300" u="none" cap="none" strike="noStrike">
              <a:solidFill>
                <a:srgbClr val="000000"/>
              </a:solidFill>
              <a:latin typeface="Montserrat"/>
              <a:ea typeface="Montserrat"/>
              <a:cs typeface="Montserrat"/>
              <a:sym typeface="Montserrat"/>
            </a:endParaRPr>
          </a:p>
        </p:txBody>
      </p:sp>
      <p:sp>
        <p:nvSpPr>
          <p:cNvPr id="382" name="Google Shape;382;p18"/>
          <p:cNvSpPr txBox="1"/>
          <p:nvPr/>
        </p:nvSpPr>
        <p:spPr>
          <a:xfrm>
            <a:off x="11488912" y="3584661"/>
            <a:ext cx="3044404" cy="46901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Con Amazon Polly, sus centros de contacto pueden atraer a los clientes con voces que suenan naturales. Puede almacenar en caché y reproducir la salida de habla de Amazon Polly para interactuar con los intermediarios mediante sistemas de respuesta de voz interactiva (IVR), como Amazon Connect.</a:t>
            </a:r>
            <a:endParaRPr/>
          </a:p>
        </p:txBody>
      </p:sp>
      <p:sp>
        <p:nvSpPr>
          <p:cNvPr id="383" name="Google Shape;383;p18"/>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Aplicaciones practicas de amazon polly</a:t>
            </a:r>
            <a:endParaRPr/>
          </a:p>
        </p:txBody>
      </p:sp>
      <p:sp>
        <p:nvSpPr>
          <p:cNvPr id="384" name="Google Shape;384;p18"/>
          <p:cNvSpPr txBox="1"/>
          <p:nvPr/>
        </p:nvSpPr>
        <p:spPr>
          <a:xfrm>
            <a:off x="7818070" y="28947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Aprendizaje electrónico</a:t>
            </a:r>
            <a:endParaRPr/>
          </a:p>
          <a:p>
            <a:pPr indent="0" lvl="0" marL="0" marR="0" rtl="0" algn="ctr">
              <a:lnSpc>
                <a:spcPct val="130000"/>
              </a:lnSpc>
              <a:spcBef>
                <a:spcPts val="0"/>
              </a:spcBef>
              <a:spcAft>
                <a:spcPts val="0"/>
              </a:spcAft>
              <a:buNone/>
            </a:pPr>
            <a:r>
              <a:t/>
            </a:r>
            <a:endParaRPr b="1" i="0" sz="2300" u="none" cap="none" strike="noStrike">
              <a:solidFill>
                <a:srgbClr val="000000"/>
              </a:solidFill>
              <a:latin typeface="Montserrat"/>
              <a:ea typeface="Montserrat"/>
              <a:cs typeface="Montserrat"/>
              <a:sym typeface="Montserrat"/>
            </a:endParaRPr>
          </a:p>
        </p:txBody>
      </p:sp>
      <p:sp>
        <p:nvSpPr>
          <p:cNvPr id="385" name="Google Shape;385;p18"/>
          <p:cNvSpPr txBox="1"/>
          <p:nvPr/>
        </p:nvSpPr>
        <p:spPr>
          <a:xfrm>
            <a:off x="7624779" y="4127586"/>
            <a:ext cx="3044213" cy="36042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Polly permite a los desarrolladores proporcionar a sus aplicaciones una experiencia visual mejorada, como animación facial sincronizada con voz o resaltado de palabras estilo karaoke.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389" name="Shape 389"/>
        <p:cNvGrpSpPr/>
        <p:nvPr/>
      </p:nvGrpSpPr>
      <p:grpSpPr>
        <a:xfrm>
          <a:off x="0" y="0"/>
          <a:ext cx="0" cy="0"/>
          <a:chOff x="0" y="0"/>
          <a:chExt cx="0" cy="0"/>
        </a:xfrm>
      </p:grpSpPr>
      <p:sp>
        <p:nvSpPr>
          <p:cNvPr id="390" name="Google Shape;390;p19"/>
          <p:cNvSpPr/>
          <p:nvPr/>
        </p:nvSpPr>
        <p:spPr>
          <a:xfrm>
            <a:off x="382246" y="229558"/>
            <a:ext cx="2371404" cy="2297298"/>
          </a:xfrm>
          <a:custGeom>
            <a:rect b="b" l="l" r="r" t="t"/>
            <a:pathLst>
              <a:path extrusionOk="0" h="2297298" w="2371404">
                <a:moveTo>
                  <a:pt x="0" y="0"/>
                </a:moveTo>
                <a:lnTo>
                  <a:pt x="2371404" y="0"/>
                </a:lnTo>
                <a:lnTo>
                  <a:pt x="2371404" y="2297298"/>
                </a:lnTo>
                <a:lnTo>
                  <a:pt x="0" y="2297298"/>
                </a:lnTo>
                <a:lnTo>
                  <a:pt x="0" y="0"/>
                </a:lnTo>
                <a:close/>
              </a:path>
            </a:pathLst>
          </a:custGeom>
          <a:blipFill rotWithShape="1">
            <a:blip r:embed="rId3">
              <a:alphaModFix/>
            </a:blip>
            <a:stretch>
              <a:fillRect b="0" l="0" r="0" t="0"/>
            </a:stretch>
          </a:blipFill>
          <a:ln>
            <a:noFill/>
          </a:ln>
        </p:spPr>
      </p:sp>
      <p:sp>
        <p:nvSpPr>
          <p:cNvPr id="391" name="Google Shape;391;p19"/>
          <p:cNvSpPr/>
          <p:nvPr/>
        </p:nvSpPr>
        <p:spPr>
          <a:xfrm>
            <a:off x="15530551" y="7326310"/>
            <a:ext cx="2960690" cy="2960690"/>
          </a:xfrm>
          <a:custGeom>
            <a:rect b="b" l="l" r="r" t="t"/>
            <a:pathLst>
              <a:path extrusionOk="0" h="2960690" w="2960690">
                <a:moveTo>
                  <a:pt x="0" y="0"/>
                </a:moveTo>
                <a:lnTo>
                  <a:pt x="2960690" y="0"/>
                </a:lnTo>
                <a:lnTo>
                  <a:pt x="2960690" y="2960690"/>
                </a:lnTo>
                <a:lnTo>
                  <a:pt x="0" y="2960690"/>
                </a:lnTo>
                <a:lnTo>
                  <a:pt x="0" y="0"/>
                </a:lnTo>
                <a:close/>
              </a:path>
            </a:pathLst>
          </a:custGeom>
          <a:blipFill rotWithShape="1">
            <a:blip r:embed="rId4">
              <a:alphaModFix/>
            </a:blip>
            <a:stretch>
              <a:fillRect b="0" l="0" r="0" t="0"/>
            </a:stretch>
          </a:blipFill>
          <a:ln>
            <a:noFill/>
          </a:ln>
        </p:spPr>
      </p:sp>
      <p:graphicFrame>
        <p:nvGraphicFramePr>
          <p:cNvPr id="392" name="Google Shape;392;p19"/>
          <p:cNvGraphicFramePr/>
          <p:nvPr/>
        </p:nvGraphicFramePr>
        <p:xfrm>
          <a:off x="2571513" y="1990648"/>
          <a:ext cx="3000000" cy="3000000"/>
        </p:xfrm>
        <a:graphic>
          <a:graphicData uri="http://schemas.openxmlformats.org/drawingml/2006/table">
            <a:tbl>
              <a:tblPr>
                <a:noFill/>
                <a:tableStyleId>{7568AAE2-1B29-46A4-B1F7-E52FC97DC4DE}</a:tableStyleId>
              </a:tblPr>
              <a:tblGrid>
                <a:gridCol w="3188950"/>
                <a:gridCol w="3383825"/>
                <a:gridCol w="2978425"/>
                <a:gridCol w="3204600"/>
              </a:tblGrid>
              <a:tr h="59212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Árabe-MSA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Sudáfrica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Alemán - Alemania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Español  - España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45500">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Árabe (del Golfo)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Reino Unido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Hindi - India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Español - Estados Unidos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212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Cantonés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Estados Unidos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Islandés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Sueco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212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Catalán</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Gales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Italiano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Turco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212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Danés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Australia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Japonés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Galés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77357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Neerlandés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Finés</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Coreano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Portugués - Portugal</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45500">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Neerlandés (flamenco) - Bélgica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Francés - Bélgica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Mandarín</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Rumano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212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India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Francés - Canadá</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Noruego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Ruso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2125">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Irlanda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Francés - Francia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Polaco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Español - México</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42550">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Inglés - Nueva Zelanda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Alemán - Austria</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20"/>
                        </a:lnSpc>
                        <a:spcBef>
                          <a:spcPts val="0"/>
                        </a:spcBef>
                        <a:spcAft>
                          <a:spcPts val="0"/>
                        </a:spcAft>
                        <a:buNone/>
                      </a:pPr>
                      <a:r>
                        <a:rPr lang="en-US" sz="1999" u="none" cap="none" strike="noStrike">
                          <a:solidFill>
                            <a:srgbClr val="000000"/>
                          </a:solidFill>
                          <a:latin typeface="Montserrat"/>
                          <a:ea typeface="Montserrat"/>
                          <a:cs typeface="Montserrat"/>
                          <a:sym typeface="Montserrat"/>
                        </a:rPr>
                        <a:t>Portugués - Brasil</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1100" u="none" cap="none" strike="noStrike"/>
                    </a:p>
                  </a:txBody>
                  <a:tcPr marT="95250" marB="95250" marR="95250" marL="952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393" name="Google Shape;393;p19"/>
          <p:cNvSpPr txBox="1"/>
          <p:nvPr/>
        </p:nvSpPr>
        <p:spPr>
          <a:xfrm>
            <a:off x="2960690" y="1133475"/>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Idiomas o variante de idioma de polly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1215153" y="3380700"/>
            <a:ext cx="4819242" cy="5116647"/>
          </a:xfrm>
          <a:custGeom>
            <a:rect b="b" l="l" r="r" t="t"/>
            <a:pathLst>
              <a:path extrusionOk="0" h="5116647" w="4819242">
                <a:moveTo>
                  <a:pt x="0" y="0"/>
                </a:moveTo>
                <a:lnTo>
                  <a:pt x="4819242" y="0"/>
                </a:lnTo>
                <a:lnTo>
                  <a:pt x="4819242" y="5116648"/>
                </a:lnTo>
                <a:lnTo>
                  <a:pt x="0" y="5116648"/>
                </a:lnTo>
                <a:lnTo>
                  <a:pt x="0" y="0"/>
                </a:lnTo>
                <a:close/>
              </a:path>
            </a:pathLst>
          </a:custGeom>
          <a:blipFill rotWithShape="1">
            <a:blip r:embed="rId3">
              <a:alphaModFix/>
            </a:blip>
            <a:stretch>
              <a:fillRect b="0" l="0" r="0" t="0"/>
            </a:stretch>
          </a:blipFill>
          <a:ln>
            <a:noFill/>
          </a:ln>
        </p:spPr>
      </p:sp>
      <p:sp>
        <p:nvSpPr>
          <p:cNvPr id="96" name="Google Shape;96;p2"/>
          <p:cNvSpPr txBox="1"/>
          <p:nvPr/>
        </p:nvSpPr>
        <p:spPr>
          <a:xfrm>
            <a:off x="8148204" y="930969"/>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Dudas generales.</a:t>
            </a:r>
            <a:endParaRPr/>
          </a:p>
        </p:txBody>
      </p:sp>
      <p:grpSp>
        <p:nvGrpSpPr>
          <p:cNvPr id="97" name="Google Shape;97;p2"/>
          <p:cNvGrpSpPr/>
          <p:nvPr/>
        </p:nvGrpSpPr>
        <p:grpSpPr>
          <a:xfrm>
            <a:off x="6790733" y="1028700"/>
            <a:ext cx="1063691" cy="927410"/>
            <a:chOff x="0" y="0"/>
            <a:chExt cx="932239" cy="812800"/>
          </a:xfrm>
        </p:grpSpPr>
        <p:sp>
          <p:nvSpPr>
            <p:cNvPr id="98" name="Google Shape;98;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 name="Google Shape;100;p2"/>
          <p:cNvSpPr txBox="1"/>
          <p:nvPr/>
        </p:nvSpPr>
        <p:spPr>
          <a:xfrm>
            <a:off x="7169701" y="937664"/>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1</a:t>
            </a:r>
            <a:endParaRPr/>
          </a:p>
        </p:txBody>
      </p:sp>
      <p:sp>
        <p:nvSpPr>
          <p:cNvPr id="101" name="Google Shape;101;p2"/>
          <p:cNvSpPr txBox="1"/>
          <p:nvPr/>
        </p:nvSpPr>
        <p:spPr>
          <a:xfrm>
            <a:off x="8148204" y="2160915"/>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Aviso Foro #6 y Evaluacion Docente.</a:t>
            </a:r>
            <a:endParaRPr/>
          </a:p>
        </p:txBody>
      </p:sp>
      <p:grpSp>
        <p:nvGrpSpPr>
          <p:cNvPr id="102" name="Google Shape;102;p2"/>
          <p:cNvGrpSpPr/>
          <p:nvPr/>
        </p:nvGrpSpPr>
        <p:grpSpPr>
          <a:xfrm>
            <a:off x="6790733" y="2258646"/>
            <a:ext cx="1063691" cy="927410"/>
            <a:chOff x="0" y="0"/>
            <a:chExt cx="932239" cy="812800"/>
          </a:xfrm>
        </p:grpSpPr>
        <p:sp>
          <p:nvSpPr>
            <p:cNvPr id="103" name="Google Shape;103;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2"/>
          <p:cNvSpPr txBox="1"/>
          <p:nvPr/>
        </p:nvSpPr>
        <p:spPr>
          <a:xfrm>
            <a:off x="7169701" y="2167610"/>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2</a:t>
            </a:r>
            <a:endParaRPr/>
          </a:p>
        </p:txBody>
      </p:sp>
      <p:sp>
        <p:nvSpPr>
          <p:cNvPr id="106" name="Google Shape;106;p2"/>
          <p:cNvSpPr txBox="1"/>
          <p:nvPr/>
        </p:nvSpPr>
        <p:spPr>
          <a:xfrm>
            <a:off x="8148204" y="3390861"/>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Aviso del foro #6.</a:t>
            </a:r>
            <a:endParaRPr/>
          </a:p>
        </p:txBody>
      </p:sp>
      <p:grpSp>
        <p:nvGrpSpPr>
          <p:cNvPr id="107" name="Google Shape;107;p2"/>
          <p:cNvGrpSpPr/>
          <p:nvPr/>
        </p:nvGrpSpPr>
        <p:grpSpPr>
          <a:xfrm>
            <a:off x="6790733" y="3488593"/>
            <a:ext cx="1063691" cy="927410"/>
            <a:chOff x="0" y="0"/>
            <a:chExt cx="932239" cy="812800"/>
          </a:xfrm>
        </p:grpSpPr>
        <p:sp>
          <p:nvSpPr>
            <p:cNvPr id="108" name="Google Shape;108;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txBox="1"/>
          <p:nvPr/>
        </p:nvSpPr>
        <p:spPr>
          <a:xfrm>
            <a:off x="7169701" y="3397556"/>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3</a:t>
            </a:r>
            <a:endParaRPr/>
          </a:p>
        </p:txBody>
      </p:sp>
      <p:grpSp>
        <p:nvGrpSpPr>
          <p:cNvPr id="111" name="Google Shape;111;p2"/>
          <p:cNvGrpSpPr/>
          <p:nvPr/>
        </p:nvGrpSpPr>
        <p:grpSpPr>
          <a:xfrm>
            <a:off x="6790733" y="4718539"/>
            <a:ext cx="1063691" cy="927410"/>
            <a:chOff x="0" y="0"/>
            <a:chExt cx="932239" cy="812800"/>
          </a:xfrm>
        </p:grpSpPr>
        <p:sp>
          <p:nvSpPr>
            <p:cNvPr id="112" name="Google Shape;112;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2"/>
          <p:cNvSpPr txBox="1"/>
          <p:nvPr/>
        </p:nvSpPr>
        <p:spPr>
          <a:xfrm>
            <a:off x="7169701" y="4627503"/>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4</a:t>
            </a:r>
            <a:endParaRPr/>
          </a:p>
        </p:txBody>
      </p:sp>
      <p:sp>
        <p:nvSpPr>
          <p:cNvPr id="115" name="Google Shape;115;p2"/>
          <p:cNvSpPr txBox="1"/>
          <p:nvPr/>
        </p:nvSpPr>
        <p:spPr>
          <a:xfrm>
            <a:off x="8148204" y="5850754"/>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Amazon Lex, Polly, Translate y Cognito.</a:t>
            </a:r>
            <a:endParaRPr/>
          </a:p>
        </p:txBody>
      </p:sp>
      <p:grpSp>
        <p:nvGrpSpPr>
          <p:cNvPr id="116" name="Google Shape;116;p2"/>
          <p:cNvGrpSpPr/>
          <p:nvPr/>
        </p:nvGrpSpPr>
        <p:grpSpPr>
          <a:xfrm>
            <a:off x="6790733" y="5948486"/>
            <a:ext cx="1063691" cy="927410"/>
            <a:chOff x="0" y="0"/>
            <a:chExt cx="932239" cy="812800"/>
          </a:xfrm>
        </p:grpSpPr>
        <p:sp>
          <p:nvSpPr>
            <p:cNvPr id="117" name="Google Shape;117;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 name="Google Shape;119;p2"/>
          <p:cNvSpPr txBox="1"/>
          <p:nvPr/>
        </p:nvSpPr>
        <p:spPr>
          <a:xfrm>
            <a:off x="7169701" y="5857449"/>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5</a:t>
            </a:r>
            <a:endParaRPr/>
          </a:p>
        </p:txBody>
      </p:sp>
      <p:sp>
        <p:nvSpPr>
          <p:cNvPr id="120" name="Google Shape;120;p2"/>
          <p:cNvSpPr txBox="1"/>
          <p:nvPr/>
        </p:nvSpPr>
        <p:spPr>
          <a:xfrm>
            <a:off x="1531449" y="1770602"/>
            <a:ext cx="4186651" cy="158115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b="1" i="0" lang="en-US" sz="10266" u="none" cap="none" strike="noStrike">
                <a:solidFill>
                  <a:srgbClr val="000000"/>
                </a:solidFill>
                <a:latin typeface="Bebas Neue"/>
                <a:ea typeface="Bebas Neue"/>
                <a:cs typeface="Bebas Neue"/>
                <a:sym typeface="Bebas Neue"/>
              </a:rPr>
              <a:t>Agenda</a:t>
            </a:r>
            <a:endParaRPr/>
          </a:p>
        </p:txBody>
      </p:sp>
      <p:sp>
        <p:nvSpPr>
          <p:cNvPr id="121" name="Google Shape;121;p2"/>
          <p:cNvSpPr txBox="1"/>
          <p:nvPr/>
        </p:nvSpPr>
        <p:spPr>
          <a:xfrm>
            <a:off x="8148204" y="7082964"/>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Ejemplo práctico</a:t>
            </a:r>
            <a:endParaRPr/>
          </a:p>
        </p:txBody>
      </p:sp>
      <p:grpSp>
        <p:nvGrpSpPr>
          <p:cNvPr id="122" name="Google Shape;122;p2"/>
          <p:cNvGrpSpPr/>
          <p:nvPr/>
        </p:nvGrpSpPr>
        <p:grpSpPr>
          <a:xfrm>
            <a:off x="6790733" y="7180696"/>
            <a:ext cx="1063691" cy="927410"/>
            <a:chOff x="0" y="0"/>
            <a:chExt cx="932239" cy="812800"/>
          </a:xfrm>
        </p:grpSpPr>
        <p:sp>
          <p:nvSpPr>
            <p:cNvPr id="123" name="Google Shape;123;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2"/>
          <p:cNvSpPr txBox="1"/>
          <p:nvPr/>
        </p:nvSpPr>
        <p:spPr>
          <a:xfrm>
            <a:off x="7169701" y="7089659"/>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6</a:t>
            </a:r>
            <a:endParaRPr/>
          </a:p>
        </p:txBody>
      </p:sp>
      <p:sp>
        <p:nvSpPr>
          <p:cNvPr id="126" name="Google Shape;126;p2"/>
          <p:cNvSpPr txBox="1"/>
          <p:nvPr/>
        </p:nvSpPr>
        <p:spPr>
          <a:xfrm>
            <a:off x="8148204" y="4623106"/>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Exposiciones</a:t>
            </a:r>
            <a:endParaRPr/>
          </a:p>
        </p:txBody>
      </p:sp>
      <p:sp>
        <p:nvSpPr>
          <p:cNvPr id="127" name="Google Shape;127;p2"/>
          <p:cNvSpPr txBox="1"/>
          <p:nvPr/>
        </p:nvSpPr>
        <p:spPr>
          <a:xfrm>
            <a:off x="8148204" y="8315175"/>
            <a:ext cx="9127661" cy="837123"/>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b="0" i="0" lang="en-US" sz="3666" u="none" cap="none" strike="noStrike">
                <a:solidFill>
                  <a:srgbClr val="000000"/>
                </a:solidFill>
                <a:latin typeface="Montserrat"/>
                <a:ea typeface="Montserrat"/>
                <a:cs typeface="Montserrat"/>
                <a:sym typeface="Montserrat"/>
              </a:rPr>
              <a:t>Hoja de Trabajo #1</a:t>
            </a:r>
            <a:endParaRPr/>
          </a:p>
        </p:txBody>
      </p:sp>
      <p:grpSp>
        <p:nvGrpSpPr>
          <p:cNvPr id="128" name="Google Shape;128;p2"/>
          <p:cNvGrpSpPr/>
          <p:nvPr/>
        </p:nvGrpSpPr>
        <p:grpSpPr>
          <a:xfrm>
            <a:off x="6790733" y="8412906"/>
            <a:ext cx="1063691" cy="927410"/>
            <a:chOff x="0" y="0"/>
            <a:chExt cx="932239" cy="812800"/>
          </a:xfrm>
        </p:grpSpPr>
        <p:sp>
          <p:nvSpPr>
            <p:cNvPr id="129" name="Google Shape;129;p2"/>
            <p:cNvSpPr/>
            <p:nvPr/>
          </p:nvSpPr>
          <p:spPr>
            <a:xfrm>
              <a:off x="0" y="0"/>
              <a:ext cx="932239" cy="812800"/>
            </a:xfrm>
            <a:custGeom>
              <a:rect b="b" l="l" r="r" t="t"/>
              <a:pathLst>
                <a:path extrusionOk="0" h="812800" w="932239">
                  <a:moveTo>
                    <a:pt x="466120" y="0"/>
                  </a:moveTo>
                  <a:cubicBezTo>
                    <a:pt x="208689" y="0"/>
                    <a:pt x="0" y="181951"/>
                    <a:pt x="0" y="406400"/>
                  </a:cubicBezTo>
                  <a:cubicBezTo>
                    <a:pt x="0" y="630849"/>
                    <a:pt x="208689" y="812800"/>
                    <a:pt x="466120" y="812800"/>
                  </a:cubicBezTo>
                  <a:cubicBezTo>
                    <a:pt x="723550" y="812800"/>
                    <a:pt x="932239" y="630849"/>
                    <a:pt x="932239" y="406400"/>
                  </a:cubicBezTo>
                  <a:cubicBezTo>
                    <a:pt x="932239" y="181951"/>
                    <a:pt x="723550" y="0"/>
                    <a:pt x="466120" y="0"/>
                  </a:cubicBezTo>
                  <a:close/>
                </a:path>
              </a:pathLst>
            </a:custGeom>
            <a:solidFill>
              <a:srgbClr val="99B9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txBox="1"/>
            <p:nvPr/>
          </p:nvSpPr>
          <p:spPr>
            <a:xfrm>
              <a:off x="87397" y="38100"/>
              <a:ext cx="757444"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1" name="Google Shape;131;p2"/>
          <p:cNvSpPr txBox="1"/>
          <p:nvPr/>
        </p:nvSpPr>
        <p:spPr>
          <a:xfrm>
            <a:off x="7169701" y="8321870"/>
            <a:ext cx="305755" cy="821715"/>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b="0" i="0" lang="en-US" sz="3631" u="none" cap="none" strike="noStrike">
                <a:solidFill>
                  <a:srgbClr val="000000"/>
                </a:solidFill>
                <a:latin typeface="Montserrat"/>
                <a:ea typeface="Montserrat"/>
                <a:cs typeface="Montserrat"/>
                <a:sym typeface="Montserrat"/>
              </a:rPr>
              <a:t>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397" name="Shape 397"/>
        <p:cNvGrpSpPr/>
        <p:nvPr/>
      </p:nvGrpSpPr>
      <p:grpSpPr>
        <a:xfrm>
          <a:off x="0" y="0"/>
          <a:ext cx="0" cy="0"/>
          <a:chOff x="0" y="0"/>
          <a:chExt cx="0" cy="0"/>
        </a:xfrm>
      </p:grpSpPr>
      <p:sp>
        <p:nvSpPr>
          <p:cNvPr id="398" name="Google Shape;398;p20"/>
          <p:cNvSpPr/>
          <p:nvPr/>
        </p:nvSpPr>
        <p:spPr>
          <a:xfrm>
            <a:off x="2289811" y="2930168"/>
            <a:ext cx="13708378" cy="4426664"/>
          </a:xfrm>
          <a:custGeom>
            <a:rect b="b" l="l" r="r" t="t"/>
            <a:pathLst>
              <a:path extrusionOk="0" h="4426664" w="13708378">
                <a:moveTo>
                  <a:pt x="0" y="0"/>
                </a:moveTo>
                <a:lnTo>
                  <a:pt x="13708378" y="0"/>
                </a:lnTo>
                <a:lnTo>
                  <a:pt x="13708378" y="4426664"/>
                </a:lnTo>
                <a:lnTo>
                  <a:pt x="0" y="4426664"/>
                </a:lnTo>
                <a:lnTo>
                  <a:pt x="0" y="0"/>
                </a:lnTo>
                <a:close/>
              </a:path>
            </a:pathLst>
          </a:custGeom>
          <a:blipFill rotWithShape="1">
            <a:blip r:embed="rId3">
              <a:alphaModFix/>
            </a:blip>
            <a:stretch>
              <a:fillRect b="0" l="0" r="0" t="0"/>
            </a:stretch>
          </a:blipFill>
          <a:ln>
            <a:noFill/>
          </a:ln>
        </p:spPr>
      </p:sp>
      <p:sp>
        <p:nvSpPr>
          <p:cNvPr id="399" name="Google Shape;399;p20"/>
          <p:cNvSpPr/>
          <p:nvPr/>
        </p:nvSpPr>
        <p:spPr>
          <a:xfrm>
            <a:off x="788727" y="323362"/>
            <a:ext cx="2371404" cy="2297298"/>
          </a:xfrm>
          <a:custGeom>
            <a:rect b="b" l="l" r="r" t="t"/>
            <a:pathLst>
              <a:path extrusionOk="0" h="2297298" w="2371404">
                <a:moveTo>
                  <a:pt x="0" y="0"/>
                </a:moveTo>
                <a:lnTo>
                  <a:pt x="2371404" y="0"/>
                </a:lnTo>
                <a:lnTo>
                  <a:pt x="2371404" y="2297298"/>
                </a:lnTo>
                <a:lnTo>
                  <a:pt x="0" y="2297298"/>
                </a:lnTo>
                <a:lnTo>
                  <a:pt x="0" y="0"/>
                </a:lnTo>
                <a:close/>
              </a:path>
            </a:pathLst>
          </a:custGeom>
          <a:blipFill rotWithShape="1">
            <a:blip r:embed="rId4">
              <a:alphaModFix/>
            </a:blip>
            <a:stretch>
              <a:fillRect b="0" l="0" r="0" t="0"/>
            </a:stretch>
          </a:blipFill>
          <a:ln>
            <a:noFill/>
          </a:ln>
        </p:spPr>
      </p:sp>
      <p:sp>
        <p:nvSpPr>
          <p:cNvPr id="400" name="Google Shape;400;p20"/>
          <p:cNvSpPr/>
          <p:nvPr/>
        </p:nvSpPr>
        <p:spPr>
          <a:xfrm>
            <a:off x="15327310" y="7326310"/>
            <a:ext cx="2960690" cy="2960690"/>
          </a:xfrm>
          <a:custGeom>
            <a:rect b="b" l="l" r="r" t="t"/>
            <a:pathLst>
              <a:path extrusionOk="0" h="2960690" w="2960690">
                <a:moveTo>
                  <a:pt x="0" y="0"/>
                </a:moveTo>
                <a:lnTo>
                  <a:pt x="2960690" y="0"/>
                </a:lnTo>
                <a:lnTo>
                  <a:pt x="2960690" y="2960690"/>
                </a:lnTo>
                <a:lnTo>
                  <a:pt x="0" y="2960690"/>
                </a:lnTo>
                <a:lnTo>
                  <a:pt x="0" y="0"/>
                </a:lnTo>
                <a:close/>
              </a:path>
            </a:pathLst>
          </a:custGeom>
          <a:blipFill rotWithShape="1">
            <a:blip r:embed="rId5">
              <a:alphaModFix/>
            </a:blip>
            <a:stretch>
              <a:fillRect b="0" l="0" r="0" t="0"/>
            </a:stretch>
          </a:blipFill>
          <a:ln>
            <a:noFill/>
          </a:ln>
        </p:spPr>
      </p:sp>
      <p:sp>
        <p:nvSpPr>
          <p:cNvPr id="401" name="Google Shape;401;p20"/>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Quienes usan Amazon polly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21"/>
          <p:cNvGrpSpPr/>
          <p:nvPr/>
        </p:nvGrpSpPr>
        <p:grpSpPr>
          <a:xfrm>
            <a:off x="714127" y="538814"/>
            <a:ext cx="16859746" cy="9064711"/>
            <a:chOff x="0" y="-38100"/>
            <a:chExt cx="4440427" cy="2387414"/>
          </a:xfrm>
        </p:grpSpPr>
        <p:sp>
          <p:nvSpPr>
            <p:cNvPr id="407" name="Google Shape;407;p21"/>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txBox="1"/>
            <p:nvPr/>
          </p:nvSpPr>
          <p:spPr>
            <a:xfrm>
              <a:off x="0" y="-38100"/>
              <a:ext cx="4440427" cy="23874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09" name="Google Shape;409;p21"/>
          <p:cNvPicPr preferRelativeResize="0"/>
          <p:nvPr/>
        </p:nvPicPr>
        <p:blipFill rotWithShape="1">
          <a:blip r:embed="rId3">
            <a:alphaModFix/>
          </a:blip>
          <a:srcRect b="0" l="0" r="0" t="0"/>
          <a:stretch/>
        </p:blipFill>
        <p:spPr>
          <a:xfrm>
            <a:off x="3767369" y="3030417"/>
            <a:ext cx="9523162" cy="5356778"/>
          </a:xfrm>
          <a:prstGeom prst="rect">
            <a:avLst/>
          </a:prstGeom>
          <a:noFill/>
          <a:ln>
            <a:noFill/>
          </a:ln>
        </p:spPr>
      </p:pic>
      <p:sp>
        <p:nvSpPr>
          <p:cNvPr id="410" name="Google Shape;410;p21"/>
          <p:cNvSpPr/>
          <p:nvPr/>
        </p:nvSpPr>
        <p:spPr>
          <a:xfrm>
            <a:off x="13975674" y="1028700"/>
            <a:ext cx="3283626" cy="1543304"/>
          </a:xfrm>
          <a:custGeom>
            <a:rect b="b" l="l" r="r" t="t"/>
            <a:pathLst>
              <a:path extrusionOk="0" h="1543304" w="3283626">
                <a:moveTo>
                  <a:pt x="0" y="0"/>
                </a:moveTo>
                <a:lnTo>
                  <a:pt x="3283626" y="0"/>
                </a:lnTo>
                <a:lnTo>
                  <a:pt x="3283626" y="1543304"/>
                </a:lnTo>
                <a:lnTo>
                  <a:pt x="0" y="1543304"/>
                </a:lnTo>
                <a:lnTo>
                  <a:pt x="0" y="0"/>
                </a:lnTo>
                <a:close/>
              </a:path>
            </a:pathLst>
          </a:custGeom>
          <a:blipFill rotWithShape="1">
            <a:blip r:embed="rId4">
              <a:alphaModFix/>
            </a:blip>
            <a:stretch>
              <a:fillRect b="0" l="0" r="0" t="0"/>
            </a:stretch>
          </a:blipFill>
          <a:ln>
            <a:noFill/>
          </a:ln>
        </p:spPr>
      </p:sp>
      <p:sp>
        <p:nvSpPr>
          <p:cNvPr id="411" name="Google Shape;411;p21"/>
          <p:cNvSpPr txBox="1"/>
          <p:nvPr/>
        </p:nvSpPr>
        <p:spPr>
          <a:xfrm>
            <a:off x="1028700" y="1286167"/>
            <a:ext cx="8452429" cy="1285837"/>
          </a:xfrm>
          <a:prstGeom prst="rect">
            <a:avLst/>
          </a:prstGeom>
          <a:noFill/>
          <a:ln>
            <a:noFill/>
          </a:ln>
        </p:spPr>
        <p:txBody>
          <a:bodyPr anchorCtr="0" anchor="t" bIns="0" lIns="0" spcFirstLastPara="1" rIns="0" wrap="square" tIns="0">
            <a:spAutoFit/>
          </a:bodyPr>
          <a:lstStyle/>
          <a:p>
            <a:pPr indent="0" lvl="0" marL="0" marR="0" rtl="0" algn="l">
              <a:lnSpc>
                <a:spcPct val="94006"/>
              </a:lnSpc>
              <a:spcBef>
                <a:spcPts val="0"/>
              </a:spcBef>
              <a:spcAft>
                <a:spcPts val="0"/>
              </a:spcAft>
              <a:buNone/>
            </a:pPr>
            <a:r>
              <a:rPr b="1" i="0" lang="en-US" sz="10094" u="none" cap="none" strike="noStrike">
                <a:solidFill>
                  <a:srgbClr val="000000"/>
                </a:solidFill>
                <a:latin typeface="Bebas Neue"/>
                <a:ea typeface="Bebas Neue"/>
                <a:cs typeface="Bebas Neue"/>
                <a:sym typeface="Bebas Neue"/>
              </a:rPr>
              <a:t>Amazon cognito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415" name="Shape 415"/>
        <p:cNvGrpSpPr/>
        <p:nvPr/>
      </p:nvGrpSpPr>
      <p:grpSpPr>
        <a:xfrm>
          <a:off x="0" y="0"/>
          <a:ext cx="0" cy="0"/>
          <a:chOff x="0" y="0"/>
          <a:chExt cx="0" cy="0"/>
        </a:xfrm>
      </p:grpSpPr>
      <p:grpSp>
        <p:nvGrpSpPr>
          <p:cNvPr id="416" name="Google Shape;416;p22"/>
          <p:cNvGrpSpPr/>
          <p:nvPr/>
        </p:nvGrpSpPr>
        <p:grpSpPr>
          <a:xfrm>
            <a:off x="9144000" y="-393238"/>
            <a:ext cx="9696760" cy="10928814"/>
            <a:chOff x="0" y="-38100"/>
            <a:chExt cx="2553879" cy="2878371"/>
          </a:xfrm>
        </p:grpSpPr>
        <p:sp>
          <p:nvSpPr>
            <p:cNvPr id="417" name="Google Shape;417;p22"/>
            <p:cNvSpPr/>
            <p:nvPr/>
          </p:nvSpPr>
          <p:spPr>
            <a:xfrm>
              <a:off x="0" y="0"/>
              <a:ext cx="2553879" cy="2840271"/>
            </a:xfrm>
            <a:custGeom>
              <a:rect b="b" l="l" r="r" t="t"/>
              <a:pathLst>
                <a:path extrusionOk="0" h="2840271" w="2553879">
                  <a:moveTo>
                    <a:pt x="0" y="0"/>
                  </a:moveTo>
                  <a:lnTo>
                    <a:pt x="2553879" y="0"/>
                  </a:lnTo>
                  <a:lnTo>
                    <a:pt x="2553879" y="2840271"/>
                  </a:lnTo>
                  <a:lnTo>
                    <a:pt x="0" y="2840271"/>
                  </a:lnTo>
                  <a:close/>
                </a:path>
              </a:pathLst>
            </a:custGeom>
            <a:solidFill>
              <a:srgbClr val="FFFFFF"/>
            </a:solidFill>
            <a:ln>
              <a:noFill/>
            </a:ln>
          </p:spPr>
        </p:sp>
        <p:sp>
          <p:nvSpPr>
            <p:cNvPr id="418" name="Google Shape;418;p22"/>
            <p:cNvSpPr txBox="1"/>
            <p:nvPr/>
          </p:nvSpPr>
          <p:spPr>
            <a:xfrm>
              <a:off x="0" y="-38100"/>
              <a:ext cx="2553879"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9" name="Google Shape;419;p22"/>
          <p:cNvSpPr/>
          <p:nvPr/>
        </p:nvSpPr>
        <p:spPr>
          <a:xfrm>
            <a:off x="9884954" y="1542093"/>
            <a:ext cx="7579852" cy="7399830"/>
          </a:xfrm>
          <a:custGeom>
            <a:rect b="b" l="l" r="r" t="t"/>
            <a:pathLst>
              <a:path extrusionOk="0" h="7399830" w="7579852">
                <a:moveTo>
                  <a:pt x="0" y="0"/>
                </a:moveTo>
                <a:lnTo>
                  <a:pt x="7579852" y="0"/>
                </a:lnTo>
                <a:lnTo>
                  <a:pt x="7579852" y="7399830"/>
                </a:lnTo>
                <a:lnTo>
                  <a:pt x="0" y="7399830"/>
                </a:lnTo>
                <a:lnTo>
                  <a:pt x="0" y="0"/>
                </a:lnTo>
                <a:close/>
              </a:path>
            </a:pathLst>
          </a:custGeom>
          <a:blipFill rotWithShape="1">
            <a:blip r:embed="rId3">
              <a:alphaModFix/>
            </a:blip>
            <a:stretch>
              <a:fillRect b="0" l="0" r="0" t="0"/>
            </a:stretch>
          </a:blipFill>
          <a:ln>
            <a:noFill/>
          </a:ln>
        </p:spPr>
      </p:sp>
      <p:sp>
        <p:nvSpPr>
          <p:cNvPr id="420" name="Google Shape;420;p22"/>
          <p:cNvSpPr/>
          <p:nvPr/>
        </p:nvSpPr>
        <p:spPr>
          <a:xfrm>
            <a:off x="1348844" y="2794416"/>
            <a:ext cx="5940488" cy="5465249"/>
          </a:xfrm>
          <a:custGeom>
            <a:rect b="b" l="l" r="r" t="t"/>
            <a:pathLst>
              <a:path extrusionOk="0" h="5465249" w="5940488">
                <a:moveTo>
                  <a:pt x="0" y="0"/>
                </a:moveTo>
                <a:lnTo>
                  <a:pt x="5940488" y="0"/>
                </a:lnTo>
                <a:lnTo>
                  <a:pt x="5940488" y="5465249"/>
                </a:lnTo>
                <a:lnTo>
                  <a:pt x="0" y="5465249"/>
                </a:lnTo>
                <a:lnTo>
                  <a:pt x="0" y="0"/>
                </a:lnTo>
                <a:close/>
              </a:path>
            </a:pathLst>
          </a:custGeom>
          <a:blipFill rotWithShape="1">
            <a:blip r:embed="rId4">
              <a:alphaModFix amt="30000"/>
            </a:blip>
            <a:stretch>
              <a:fillRect b="0" l="0" r="0" t="0"/>
            </a:stretch>
          </a:blipFill>
          <a:ln>
            <a:noFill/>
          </a:ln>
        </p:spPr>
      </p:sp>
      <p:sp>
        <p:nvSpPr>
          <p:cNvPr id="421" name="Google Shape;421;p22"/>
          <p:cNvSpPr txBox="1"/>
          <p:nvPr/>
        </p:nvSpPr>
        <p:spPr>
          <a:xfrm>
            <a:off x="1028700" y="2164716"/>
            <a:ext cx="7072605" cy="71247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2500" u="none" cap="none" strike="noStrike">
                <a:solidFill>
                  <a:srgbClr val="000000"/>
                </a:solidFill>
                <a:latin typeface="Montserrat"/>
                <a:ea typeface="Montserrat"/>
                <a:cs typeface="Montserrat"/>
                <a:sym typeface="Montserrat"/>
              </a:rPr>
              <a:t>Amazon cognito es un servicio que permite la autenticación, autorización y gestión de usuarios para aplicaciones web y móviles. Con Amazon Cognito, los desarrolladores podemos agregar fácilmente la autenticación y autorizacion a nuestras aplicaciones sin tener que crear y administrar nuestro propio sistema de autenticación.</a:t>
            </a:r>
            <a:endParaRPr/>
          </a:p>
          <a:p>
            <a:pPr indent="0" lvl="0" marL="0" marR="0" rtl="0" algn="just">
              <a:lnSpc>
                <a:spcPct val="150000"/>
              </a:lnSpc>
              <a:spcBef>
                <a:spcPts val="0"/>
              </a:spcBef>
              <a:spcAft>
                <a:spcPts val="0"/>
              </a:spcAft>
              <a:buNone/>
            </a:pPr>
            <a:r>
              <a:t/>
            </a:r>
            <a:endParaRPr b="0" i="0" sz="2500" u="none" cap="none" strike="noStrike">
              <a:solidFill>
                <a:srgbClr val="000000"/>
              </a:solidFill>
              <a:latin typeface="Montserrat"/>
              <a:ea typeface="Montserrat"/>
              <a:cs typeface="Montserrat"/>
              <a:sym typeface="Montserrat"/>
            </a:endParaRPr>
          </a:p>
          <a:p>
            <a:pPr indent="0" lvl="0" marL="0" marR="0" rtl="0" algn="just">
              <a:lnSpc>
                <a:spcPct val="150000"/>
              </a:lnSpc>
              <a:spcBef>
                <a:spcPts val="0"/>
              </a:spcBef>
              <a:spcAft>
                <a:spcPts val="0"/>
              </a:spcAft>
              <a:buNone/>
            </a:pPr>
            <a:r>
              <a:rPr b="0" i="0" lang="en-US" sz="2500" u="none" cap="none" strike="noStrike">
                <a:solidFill>
                  <a:srgbClr val="000000"/>
                </a:solidFill>
                <a:latin typeface="Montserrat"/>
                <a:ea typeface="Montserrat"/>
                <a:cs typeface="Montserrat"/>
                <a:sym typeface="Montserrat"/>
              </a:rPr>
              <a:t>Amazon Cognito nos proporciona varias funciones, incluyendo la creacion y gestión de usuarios, la autenticación mediante diferentes proveedores de identidad y gestion de roles y permisos.</a:t>
            </a:r>
            <a:endParaRPr/>
          </a:p>
        </p:txBody>
      </p:sp>
      <p:sp>
        <p:nvSpPr>
          <p:cNvPr id="422" name="Google Shape;422;p22"/>
          <p:cNvSpPr txBox="1"/>
          <p:nvPr/>
        </p:nvSpPr>
        <p:spPr>
          <a:xfrm>
            <a:off x="1028700" y="1162050"/>
            <a:ext cx="6118937"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Cognito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426" name="Shape 426"/>
        <p:cNvGrpSpPr/>
        <p:nvPr/>
      </p:nvGrpSpPr>
      <p:grpSpPr>
        <a:xfrm>
          <a:off x="0" y="0"/>
          <a:ext cx="0" cy="0"/>
          <a:chOff x="0" y="0"/>
          <a:chExt cx="0" cy="0"/>
        </a:xfrm>
      </p:grpSpPr>
      <p:grpSp>
        <p:nvGrpSpPr>
          <p:cNvPr id="427" name="Google Shape;427;p23"/>
          <p:cNvGrpSpPr/>
          <p:nvPr/>
        </p:nvGrpSpPr>
        <p:grpSpPr>
          <a:xfrm>
            <a:off x="1617541" y="2533190"/>
            <a:ext cx="3451574" cy="6256778"/>
            <a:chOff x="0" y="-38100"/>
            <a:chExt cx="909057" cy="1647876"/>
          </a:xfrm>
        </p:grpSpPr>
        <p:sp>
          <p:nvSpPr>
            <p:cNvPr id="428" name="Google Shape;428;p2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23"/>
          <p:cNvGrpSpPr/>
          <p:nvPr/>
        </p:nvGrpSpPr>
        <p:grpSpPr>
          <a:xfrm>
            <a:off x="9351770" y="2533190"/>
            <a:ext cx="3451574" cy="6256778"/>
            <a:chOff x="0" y="-38100"/>
            <a:chExt cx="909057" cy="1647876"/>
          </a:xfrm>
        </p:grpSpPr>
        <p:sp>
          <p:nvSpPr>
            <p:cNvPr id="431" name="Google Shape;431;p2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p23"/>
          <p:cNvGrpSpPr/>
          <p:nvPr/>
        </p:nvGrpSpPr>
        <p:grpSpPr>
          <a:xfrm>
            <a:off x="13218884" y="2533190"/>
            <a:ext cx="3451574" cy="6256778"/>
            <a:chOff x="0" y="-38100"/>
            <a:chExt cx="909057" cy="1647876"/>
          </a:xfrm>
        </p:grpSpPr>
        <p:sp>
          <p:nvSpPr>
            <p:cNvPr id="434" name="Google Shape;434;p2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23"/>
          <p:cNvGrpSpPr/>
          <p:nvPr/>
        </p:nvGrpSpPr>
        <p:grpSpPr>
          <a:xfrm>
            <a:off x="5484656" y="2533190"/>
            <a:ext cx="3451574" cy="6256778"/>
            <a:chOff x="0" y="-38100"/>
            <a:chExt cx="909057" cy="1647876"/>
          </a:xfrm>
        </p:grpSpPr>
        <p:sp>
          <p:nvSpPr>
            <p:cNvPr id="437" name="Google Shape;437;p23"/>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9" name="Google Shape;439;p23"/>
          <p:cNvSpPr txBox="1"/>
          <p:nvPr/>
        </p:nvSpPr>
        <p:spPr>
          <a:xfrm>
            <a:off x="2036448" y="3118571"/>
            <a:ext cx="2657633" cy="1475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Directorio de usuarios seguro y escalable</a:t>
            </a:r>
            <a:endParaRPr/>
          </a:p>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 </a:t>
            </a:r>
            <a:endParaRPr/>
          </a:p>
        </p:txBody>
      </p:sp>
      <p:sp>
        <p:nvSpPr>
          <p:cNvPr id="440" name="Google Shape;440;p23"/>
          <p:cNvSpPr txBox="1"/>
          <p:nvPr/>
        </p:nvSpPr>
        <p:spPr>
          <a:xfrm>
            <a:off x="1841910" y="4473724"/>
            <a:ext cx="3002837" cy="17945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Los grupos de usuarios de Amazon Cognito son directorios de usuarios seguros que se escalan a millones de usuarios.</a:t>
            </a:r>
            <a:endParaRPr/>
          </a:p>
        </p:txBody>
      </p:sp>
      <p:sp>
        <p:nvSpPr>
          <p:cNvPr id="441" name="Google Shape;441;p23"/>
          <p:cNvSpPr txBox="1"/>
          <p:nvPr/>
        </p:nvSpPr>
        <p:spPr>
          <a:xfrm>
            <a:off x="9726805" y="3058246"/>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Control de acceso para recursos de AWS</a:t>
            </a:r>
            <a:endParaRPr/>
          </a:p>
        </p:txBody>
      </p:sp>
      <p:sp>
        <p:nvSpPr>
          <p:cNvPr id="442" name="Google Shape;442;p23"/>
          <p:cNvSpPr txBox="1"/>
          <p:nvPr/>
        </p:nvSpPr>
        <p:spPr>
          <a:xfrm>
            <a:off x="9555355" y="4256554"/>
            <a:ext cx="3044404" cy="39662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Cognito permite controlar el acceso a los recursos de backend desde la aplicación. Puede autorizar el acceso mediante el control de acceso basado en roles integrado con AWS Identity and Access Management (AWS IAM).</a:t>
            </a:r>
            <a:endParaRPr/>
          </a:p>
        </p:txBody>
      </p:sp>
      <p:sp>
        <p:nvSpPr>
          <p:cNvPr id="443" name="Google Shape;443;p23"/>
          <p:cNvSpPr txBox="1"/>
          <p:nvPr/>
        </p:nvSpPr>
        <p:spPr>
          <a:xfrm>
            <a:off x="13615855" y="29328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Seguridad para las aplicaciones y usuarios</a:t>
            </a:r>
            <a:endParaRPr/>
          </a:p>
        </p:txBody>
      </p:sp>
      <p:sp>
        <p:nvSpPr>
          <p:cNvPr id="444" name="Google Shape;444;p23"/>
          <p:cNvSpPr txBox="1"/>
          <p:nvPr/>
        </p:nvSpPr>
        <p:spPr>
          <a:xfrm>
            <a:off x="13441519" y="4165686"/>
            <a:ext cx="3044404" cy="32423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Cognito tiene capacidades de cifrado y autenticación multifactor (MFA). Amazon Cognito cumple los requisitos de HIPAA y PCI DSS, SOC, ISO/IEC 27001, ISO/IEC 27017, ISO/IEC 27018 e ISO 9001.</a:t>
            </a:r>
            <a:endParaRPr/>
          </a:p>
        </p:txBody>
      </p:sp>
      <p:sp>
        <p:nvSpPr>
          <p:cNvPr id="445" name="Google Shape;445;p23"/>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beneficios y caracteristicas de cognito</a:t>
            </a:r>
            <a:endParaRPr/>
          </a:p>
        </p:txBody>
      </p:sp>
      <p:sp>
        <p:nvSpPr>
          <p:cNvPr id="446" name="Google Shape;446;p23"/>
          <p:cNvSpPr txBox="1"/>
          <p:nvPr/>
        </p:nvSpPr>
        <p:spPr>
          <a:xfrm>
            <a:off x="5884512" y="29328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300" u="none" cap="none" strike="noStrike">
                <a:solidFill>
                  <a:srgbClr val="000000"/>
                </a:solidFill>
                <a:latin typeface="Montserrat"/>
                <a:ea typeface="Montserrat"/>
                <a:cs typeface="Montserrat"/>
                <a:sym typeface="Montserrat"/>
              </a:rPr>
              <a:t>Autenticación basada en estándares</a:t>
            </a:r>
            <a:endParaRPr/>
          </a:p>
        </p:txBody>
      </p:sp>
      <p:sp>
        <p:nvSpPr>
          <p:cNvPr id="447" name="Google Shape;447;p23"/>
          <p:cNvSpPr txBox="1"/>
          <p:nvPr/>
        </p:nvSpPr>
        <p:spPr>
          <a:xfrm>
            <a:off x="5688336" y="4473724"/>
            <a:ext cx="3044213" cy="25184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Los grupos de usuarios de Amazon Cognito admiten estándares de identity and access management, como OAuth 2.0, SAML 2.0 y OpenID Connect.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451" name="Shape 451"/>
        <p:cNvGrpSpPr/>
        <p:nvPr/>
      </p:nvGrpSpPr>
      <p:grpSpPr>
        <a:xfrm>
          <a:off x="0" y="0"/>
          <a:ext cx="0" cy="0"/>
          <a:chOff x="0" y="0"/>
          <a:chExt cx="0" cy="0"/>
        </a:xfrm>
      </p:grpSpPr>
      <p:grpSp>
        <p:nvGrpSpPr>
          <p:cNvPr id="452" name="Google Shape;452;p24"/>
          <p:cNvGrpSpPr/>
          <p:nvPr/>
        </p:nvGrpSpPr>
        <p:grpSpPr>
          <a:xfrm>
            <a:off x="1617541" y="2533190"/>
            <a:ext cx="3451574" cy="6256778"/>
            <a:chOff x="0" y="-38100"/>
            <a:chExt cx="909057" cy="1647876"/>
          </a:xfrm>
        </p:grpSpPr>
        <p:sp>
          <p:nvSpPr>
            <p:cNvPr id="453" name="Google Shape;453;p24"/>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24"/>
          <p:cNvGrpSpPr/>
          <p:nvPr/>
        </p:nvGrpSpPr>
        <p:grpSpPr>
          <a:xfrm>
            <a:off x="9351770" y="2533190"/>
            <a:ext cx="3451574" cy="6256778"/>
            <a:chOff x="0" y="-38100"/>
            <a:chExt cx="909057" cy="1647876"/>
          </a:xfrm>
        </p:grpSpPr>
        <p:sp>
          <p:nvSpPr>
            <p:cNvPr id="456" name="Google Shape;456;p24"/>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24"/>
          <p:cNvGrpSpPr/>
          <p:nvPr/>
        </p:nvGrpSpPr>
        <p:grpSpPr>
          <a:xfrm>
            <a:off x="13218884" y="2533190"/>
            <a:ext cx="3451574" cy="6256778"/>
            <a:chOff x="0" y="-38100"/>
            <a:chExt cx="909057" cy="1647876"/>
          </a:xfrm>
        </p:grpSpPr>
        <p:sp>
          <p:nvSpPr>
            <p:cNvPr id="459" name="Google Shape;459;p24"/>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24"/>
          <p:cNvGrpSpPr/>
          <p:nvPr/>
        </p:nvGrpSpPr>
        <p:grpSpPr>
          <a:xfrm>
            <a:off x="5484656" y="2533190"/>
            <a:ext cx="3451574" cy="6256778"/>
            <a:chOff x="0" y="-38100"/>
            <a:chExt cx="909057" cy="1647876"/>
          </a:xfrm>
        </p:grpSpPr>
        <p:sp>
          <p:nvSpPr>
            <p:cNvPr id="462" name="Google Shape;462;p24"/>
            <p:cNvSpPr/>
            <p:nvPr/>
          </p:nvSpPr>
          <p:spPr>
            <a:xfrm>
              <a:off x="0" y="0"/>
              <a:ext cx="909057" cy="1609776"/>
            </a:xfrm>
            <a:custGeom>
              <a:rect b="b" l="l" r="r" t="t"/>
              <a:pathLst>
                <a:path extrusionOk="0" h="1609776" w="909057">
                  <a:moveTo>
                    <a:pt x="76262" y="0"/>
                  </a:moveTo>
                  <a:lnTo>
                    <a:pt x="832794" y="0"/>
                  </a:lnTo>
                  <a:cubicBezTo>
                    <a:pt x="874913" y="0"/>
                    <a:pt x="909057" y="34144"/>
                    <a:pt x="909057" y="76262"/>
                  </a:cubicBezTo>
                  <a:lnTo>
                    <a:pt x="909057" y="1533513"/>
                  </a:lnTo>
                  <a:cubicBezTo>
                    <a:pt x="909057" y="1575632"/>
                    <a:pt x="874913" y="1609776"/>
                    <a:pt x="832794" y="1609776"/>
                  </a:cubicBezTo>
                  <a:lnTo>
                    <a:pt x="76262" y="1609776"/>
                  </a:lnTo>
                  <a:cubicBezTo>
                    <a:pt x="56036" y="1609776"/>
                    <a:pt x="36639" y="1601741"/>
                    <a:pt x="22337" y="1587439"/>
                  </a:cubicBezTo>
                  <a:cubicBezTo>
                    <a:pt x="8035" y="1573137"/>
                    <a:pt x="0" y="1553739"/>
                    <a:pt x="0" y="1533513"/>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txBox="1"/>
            <p:nvPr/>
          </p:nvSpPr>
          <p:spPr>
            <a:xfrm>
              <a:off x="0" y="-38100"/>
              <a:ext cx="909057" cy="16478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4" name="Google Shape;464;p24"/>
          <p:cNvSpPr txBox="1"/>
          <p:nvPr/>
        </p:nvSpPr>
        <p:spPr>
          <a:xfrm>
            <a:off x="2017398" y="2932833"/>
            <a:ext cx="2657633" cy="1475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Autenticación y Autorización en Aplicaciones Móviles</a:t>
            </a:r>
            <a:endParaRPr/>
          </a:p>
        </p:txBody>
      </p:sp>
      <p:sp>
        <p:nvSpPr>
          <p:cNvPr id="465" name="Google Shape;465;p24"/>
          <p:cNvSpPr txBox="1"/>
          <p:nvPr/>
        </p:nvSpPr>
        <p:spPr>
          <a:xfrm>
            <a:off x="1841910" y="4639443"/>
            <a:ext cx="3002837" cy="28803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Cognito es ampliamente utilizado en el desarrollo de aplicaciones móviles para gestionar la autenticación de usuarios de manera segura. </a:t>
            </a:r>
            <a:endParaRPr/>
          </a:p>
        </p:txBody>
      </p:sp>
      <p:sp>
        <p:nvSpPr>
          <p:cNvPr id="466" name="Google Shape;466;p24"/>
          <p:cNvSpPr txBox="1"/>
          <p:nvPr/>
        </p:nvSpPr>
        <p:spPr>
          <a:xfrm>
            <a:off x="9748741" y="2932833"/>
            <a:ext cx="2657633" cy="1475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Aplicaciones Empresariales y Herramientas de Colaboración</a:t>
            </a:r>
            <a:endParaRPr/>
          </a:p>
        </p:txBody>
      </p:sp>
      <p:sp>
        <p:nvSpPr>
          <p:cNvPr id="467" name="Google Shape;467;p24"/>
          <p:cNvSpPr txBox="1"/>
          <p:nvPr/>
        </p:nvSpPr>
        <p:spPr>
          <a:xfrm>
            <a:off x="9555355" y="4473724"/>
            <a:ext cx="3044404" cy="36042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En el ámbito empresarial, Amazon Cognito se implementa en aplicaciones internas y herramientas de colaboración. </a:t>
            </a:r>
            <a:endParaRPr/>
          </a:p>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Ofreciendo a los empleados un sistema de autenticación centralizado.</a:t>
            </a:r>
            <a:endParaRPr/>
          </a:p>
        </p:txBody>
      </p:sp>
      <p:sp>
        <p:nvSpPr>
          <p:cNvPr id="468" name="Google Shape;468;p24"/>
          <p:cNvSpPr txBox="1"/>
          <p:nvPr/>
        </p:nvSpPr>
        <p:spPr>
          <a:xfrm>
            <a:off x="13615855" y="2932833"/>
            <a:ext cx="2657633" cy="7327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Acceso Seguro a Recursos de AWS</a:t>
            </a:r>
            <a:endParaRPr/>
          </a:p>
        </p:txBody>
      </p:sp>
      <p:sp>
        <p:nvSpPr>
          <p:cNvPr id="469" name="Google Shape;469;p24"/>
          <p:cNvSpPr txBox="1"/>
          <p:nvPr/>
        </p:nvSpPr>
        <p:spPr>
          <a:xfrm>
            <a:off x="13441519" y="3854877"/>
            <a:ext cx="3044404" cy="469011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Amazon Cognito se utiliza para gestionar el acceso seguro a los recursos de AWS. Los desarrolladores pueden utilizar Cognito para asignar roles y permisos específicos a los usuarios autenticados, permitiéndoles acceder a servicios de AWS de acuerdo a sus credenciales y roles.</a:t>
            </a:r>
            <a:endParaRPr/>
          </a:p>
        </p:txBody>
      </p:sp>
      <p:sp>
        <p:nvSpPr>
          <p:cNvPr id="470" name="Google Shape;470;p24"/>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Aplicaciones practicas de amazon cognito</a:t>
            </a:r>
            <a:endParaRPr/>
          </a:p>
        </p:txBody>
      </p:sp>
      <p:sp>
        <p:nvSpPr>
          <p:cNvPr id="471" name="Google Shape;471;p24"/>
          <p:cNvSpPr txBox="1"/>
          <p:nvPr/>
        </p:nvSpPr>
        <p:spPr>
          <a:xfrm>
            <a:off x="5884512" y="2932833"/>
            <a:ext cx="2657633" cy="11042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300" u="none" cap="none" strike="noStrike">
                <a:solidFill>
                  <a:srgbClr val="000000"/>
                </a:solidFill>
                <a:latin typeface="Montserrat"/>
                <a:ea typeface="Montserrat"/>
                <a:cs typeface="Montserrat"/>
                <a:sym typeface="Montserrat"/>
              </a:rPr>
              <a:t>Portal de Clientes y Experiencias Personalizadas</a:t>
            </a:r>
            <a:endParaRPr/>
          </a:p>
        </p:txBody>
      </p:sp>
      <p:sp>
        <p:nvSpPr>
          <p:cNvPr id="472" name="Google Shape;472;p24"/>
          <p:cNvSpPr txBox="1"/>
          <p:nvPr/>
        </p:nvSpPr>
        <p:spPr>
          <a:xfrm>
            <a:off x="5691222" y="4165686"/>
            <a:ext cx="3044213" cy="432816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1900" u="none" cap="none" strike="noStrike">
                <a:solidFill>
                  <a:srgbClr val="000000"/>
                </a:solidFill>
                <a:latin typeface="Montserrat"/>
                <a:ea typeface="Montserrat"/>
                <a:cs typeface="Montserrat"/>
                <a:sym typeface="Montserrat"/>
              </a:rPr>
              <a:t>En entornos de comercio electrónico o sitios web con portales de clientes, Amazon Cognito facilita la creación de experiencias personalizadas.  Permitiendo a los usuarios registrarse, autenticarse y acceder a contenido personalizado..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476" name="Shape 476"/>
        <p:cNvGrpSpPr/>
        <p:nvPr/>
      </p:nvGrpSpPr>
      <p:grpSpPr>
        <a:xfrm>
          <a:off x="0" y="0"/>
          <a:ext cx="0" cy="0"/>
          <a:chOff x="0" y="0"/>
          <a:chExt cx="0" cy="0"/>
        </a:xfrm>
      </p:grpSpPr>
      <p:sp>
        <p:nvSpPr>
          <p:cNvPr id="477" name="Google Shape;477;p25"/>
          <p:cNvSpPr/>
          <p:nvPr/>
        </p:nvSpPr>
        <p:spPr>
          <a:xfrm>
            <a:off x="1974429" y="2732823"/>
            <a:ext cx="14727915" cy="4821353"/>
          </a:xfrm>
          <a:custGeom>
            <a:rect b="b" l="l" r="r" t="t"/>
            <a:pathLst>
              <a:path extrusionOk="0" h="4821353" w="14727915">
                <a:moveTo>
                  <a:pt x="0" y="0"/>
                </a:moveTo>
                <a:lnTo>
                  <a:pt x="14727915" y="0"/>
                </a:lnTo>
                <a:lnTo>
                  <a:pt x="14727915" y="4821354"/>
                </a:lnTo>
                <a:lnTo>
                  <a:pt x="0" y="4821354"/>
                </a:lnTo>
                <a:lnTo>
                  <a:pt x="0" y="0"/>
                </a:lnTo>
                <a:close/>
              </a:path>
            </a:pathLst>
          </a:custGeom>
          <a:blipFill rotWithShape="1">
            <a:blip r:embed="rId3">
              <a:alphaModFix/>
            </a:blip>
            <a:stretch>
              <a:fillRect b="0" l="0" r="0" t="0"/>
            </a:stretch>
          </a:blipFill>
          <a:ln>
            <a:noFill/>
          </a:ln>
        </p:spPr>
      </p:sp>
      <p:sp>
        <p:nvSpPr>
          <p:cNvPr id="478" name="Google Shape;478;p25"/>
          <p:cNvSpPr/>
          <p:nvPr/>
        </p:nvSpPr>
        <p:spPr>
          <a:xfrm>
            <a:off x="15472418" y="8184753"/>
            <a:ext cx="2815582" cy="2590335"/>
          </a:xfrm>
          <a:custGeom>
            <a:rect b="b" l="l" r="r" t="t"/>
            <a:pathLst>
              <a:path extrusionOk="0" h="2590335" w="2815582">
                <a:moveTo>
                  <a:pt x="0" y="0"/>
                </a:moveTo>
                <a:lnTo>
                  <a:pt x="2815582" y="0"/>
                </a:lnTo>
                <a:lnTo>
                  <a:pt x="2815582" y="2590335"/>
                </a:lnTo>
                <a:lnTo>
                  <a:pt x="0" y="2590335"/>
                </a:lnTo>
                <a:lnTo>
                  <a:pt x="0" y="0"/>
                </a:lnTo>
                <a:close/>
              </a:path>
            </a:pathLst>
          </a:custGeom>
          <a:blipFill rotWithShape="1">
            <a:blip r:embed="rId4">
              <a:alphaModFix/>
            </a:blip>
            <a:stretch>
              <a:fillRect b="0" l="0" r="0" t="0"/>
            </a:stretch>
          </a:blipFill>
          <a:ln>
            <a:noFill/>
          </a:ln>
        </p:spPr>
      </p:sp>
      <p:sp>
        <p:nvSpPr>
          <p:cNvPr id="479" name="Google Shape;479;p25"/>
          <p:cNvSpPr/>
          <p:nvPr/>
        </p:nvSpPr>
        <p:spPr>
          <a:xfrm>
            <a:off x="-701320" y="-1244491"/>
            <a:ext cx="3775329" cy="4114800"/>
          </a:xfrm>
          <a:custGeom>
            <a:rect b="b" l="l" r="r" t="t"/>
            <a:pathLst>
              <a:path extrusionOk="0" h="4114800" w="3775329">
                <a:moveTo>
                  <a:pt x="0" y="0"/>
                </a:moveTo>
                <a:lnTo>
                  <a:pt x="3775329" y="0"/>
                </a:lnTo>
                <a:lnTo>
                  <a:pt x="3775329" y="4114800"/>
                </a:lnTo>
                <a:lnTo>
                  <a:pt x="0" y="4114800"/>
                </a:lnTo>
                <a:lnTo>
                  <a:pt x="0" y="0"/>
                </a:lnTo>
                <a:close/>
              </a:path>
            </a:pathLst>
          </a:custGeom>
          <a:blipFill rotWithShape="1">
            <a:blip r:embed="rId5">
              <a:alphaModFix/>
            </a:blip>
            <a:stretch>
              <a:fillRect b="0" l="0" r="0" t="0"/>
            </a:stretch>
          </a:blipFill>
          <a:ln>
            <a:noFill/>
          </a:ln>
        </p:spPr>
      </p:sp>
      <p:sp>
        <p:nvSpPr>
          <p:cNvPr id="480" name="Google Shape;480;p25"/>
          <p:cNvSpPr/>
          <p:nvPr/>
        </p:nvSpPr>
        <p:spPr>
          <a:xfrm>
            <a:off x="-1017383" y="7322887"/>
            <a:ext cx="3657028" cy="4114800"/>
          </a:xfrm>
          <a:custGeom>
            <a:rect b="b" l="l" r="r" t="t"/>
            <a:pathLst>
              <a:path extrusionOk="0" h="4114800" w="3657028">
                <a:moveTo>
                  <a:pt x="0" y="0"/>
                </a:moveTo>
                <a:lnTo>
                  <a:pt x="3657028" y="0"/>
                </a:lnTo>
                <a:lnTo>
                  <a:pt x="3657028" y="4114800"/>
                </a:lnTo>
                <a:lnTo>
                  <a:pt x="0" y="4114800"/>
                </a:lnTo>
                <a:lnTo>
                  <a:pt x="0" y="0"/>
                </a:lnTo>
                <a:close/>
              </a:path>
            </a:pathLst>
          </a:custGeom>
          <a:blipFill rotWithShape="1">
            <a:blip r:embed="rId6">
              <a:alphaModFix/>
            </a:blip>
            <a:stretch>
              <a:fillRect b="0" l="0" r="0" t="0"/>
            </a:stretch>
          </a:blipFill>
          <a:ln>
            <a:noFill/>
          </a:ln>
        </p:spPr>
      </p:sp>
      <p:sp>
        <p:nvSpPr>
          <p:cNvPr id="481" name="Google Shape;481;p25"/>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Quienes usan Amazon cognito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485" name="Shape 485"/>
        <p:cNvGrpSpPr/>
        <p:nvPr/>
      </p:nvGrpSpPr>
      <p:grpSpPr>
        <a:xfrm>
          <a:off x="0" y="0"/>
          <a:ext cx="0" cy="0"/>
          <a:chOff x="0" y="0"/>
          <a:chExt cx="0" cy="0"/>
        </a:xfrm>
      </p:grpSpPr>
      <p:sp>
        <p:nvSpPr>
          <p:cNvPr id="486" name="Google Shape;486;p26"/>
          <p:cNvSpPr/>
          <p:nvPr/>
        </p:nvSpPr>
        <p:spPr>
          <a:xfrm>
            <a:off x="-585812" y="8135133"/>
            <a:ext cx="3898338" cy="3167399"/>
          </a:xfrm>
          <a:custGeom>
            <a:rect b="b" l="l" r="r" t="t"/>
            <a:pathLst>
              <a:path extrusionOk="0" h="3167399" w="3898338">
                <a:moveTo>
                  <a:pt x="0" y="0"/>
                </a:moveTo>
                <a:lnTo>
                  <a:pt x="3898338" y="0"/>
                </a:lnTo>
                <a:lnTo>
                  <a:pt x="3898338" y="3167400"/>
                </a:lnTo>
                <a:lnTo>
                  <a:pt x="0" y="3167400"/>
                </a:lnTo>
                <a:lnTo>
                  <a:pt x="0" y="0"/>
                </a:lnTo>
                <a:close/>
              </a:path>
            </a:pathLst>
          </a:custGeom>
          <a:blipFill rotWithShape="1">
            <a:blip r:embed="rId3">
              <a:alphaModFix amt="30000"/>
            </a:blip>
            <a:stretch>
              <a:fillRect b="0" l="0" r="0" t="0"/>
            </a:stretch>
          </a:blipFill>
          <a:ln>
            <a:noFill/>
          </a:ln>
        </p:spPr>
      </p:sp>
      <p:sp>
        <p:nvSpPr>
          <p:cNvPr id="487" name="Google Shape;487;p26"/>
          <p:cNvSpPr/>
          <p:nvPr/>
        </p:nvSpPr>
        <p:spPr>
          <a:xfrm>
            <a:off x="1363357" y="2743389"/>
            <a:ext cx="3773324" cy="5581917"/>
          </a:xfrm>
          <a:custGeom>
            <a:rect b="b" l="l" r="r" t="t"/>
            <a:pathLst>
              <a:path extrusionOk="0" h="5581917" w="3773324">
                <a:moveTo>
                  <a:pt x="0" y="0"/>
                </a:moveTo>
                <a:lnTo>
                  <a:pt x="3773324" y="0"/>
                </a:lnTo>
                <a:lnTo>
                  <a:pt x="3773324" y="5581917"/>
                </a:lnTo>
                <a:lnTo>
                  <a:pt x="0" y="5581917"/>
                </a:lnTo>
                <a:lnTo>
                  <a:pt x="0" y="0"/>
                </a:lnTo>
                <a:close/>
              </a:path>
            </a:pathLst>
          </a:custGeom>
          <a:blipFill rotWithShape="1">
            <a:blip r:embed="rId4">
              <a:alphaModFix/>
            </a:blip>
            <a:stretch>
              <a:fillRect b="0" l="0" r="0" t="0"/>
            </a:stretch>
          </a:blipFill>
          <a:ln>
            <a:noFill/>
          </a:ln>
        </p:spPr>
      </p:sp>
      <p:sp>
        <p:nvSpPr>
          <p:cNvPr id="488" name="Google Shape;488;p26"/>
          <p:cNvSpPr/>
          <p:nvPr/>
        </p:nvSpPr>
        <p:spPr>
          <a:xfrm>
            <a:off x="5367905" y="2738486"/>
            <a:ext cx="3810964" cy="5586821"/>
          </a:xfrm>
          <a:custGeom>
            <a:rect b="b" l="l" r="r" t="t"/>
            <a:pathLst>
              <a:path extrusionOk="0" h="5586821" w="3810964">
                <a:moveTo>
                  <a:pt x="0" y="0"/>
                </a:moveTo>
                <a:lnTo>
                  <a:pt x="3810964" y="0"/>
                </a:lnTo>
                <a:lnTo>
                  <a:pt x="3810964" y="5586820"/>
                </a:lnTo>
                <a:lnTo>
                  <a:pt x="0" y="5586820"/>
                </a:lnTo>
                <a:lnTo>
                  <a:pt x="0" y="0"/>
                </a:lnTo>
                <a:close/>
              </a:path>
            </a:pathLst>
          </a:custGeom>
          <a:blipFill rotWithShape="1">
            <a:blip r:embed="rId5">
              <a:alphaModFix/>
            </a:blip>
            <a:stretch>
              <a:fillRect b="0" l="0" r="0" t="0"/>
            </a:stretch>
          </a:blipFill>
          <a:ln>
            <a:noFill/>
          </a:ln>
        </p:spPr>
      </p:sp>
      <p:sp>
        <p:nvSpPr>
          <p:cNvPr id="489" name="Google Shape;489;p26"/>
          <p:cNvSpPr/>
          <p:nvPr/>
        </p:nvSpPr>
        <p:spPr>
          <a:xfrm>
            <a:off x="9410092" y="2743389"/>
            <a:ext cx="3629139" cy="5642565"/>
          </a:xfrm>
          <a:custGeom>
            <a:rect b="b" l="l" r="r" t="t"/>
            <a:pathLst>
              <a:path extrusionOk="0" h="5642565" w="3629139">
                <a:moveTo>
                  <a:pt x="0" y="0"/>
                </a:moveTo>
                <a:lnTo>
                  <a:pt x="3629139" y="0"/>
                </a:lnTo>
                <a:lnTo>
                  <a:pt x="3629139" y="5642565"/>
                </a:lnTo>
                <a:lnTo>
                  <a:pt x="0" y="5642565"/>
                </a:lnTo>
                <a:lnTo>
                  <a:pt x="0" y="0"/>
                </a:lnTo>
                <a:close/>
              </a:path>
            </a:pathLst>
          </a:custGeom>
          <a:blipFill rotWithShape="1">
            <a:blip r:embed="rId6">
              <a:alphaModFix/>
            </a:blip>
            <a:stretch>
              <a:fillRect b="0" l="0" r="0" t="0"/>
            </a:stretch>
          </a:blipFill>
          <a:ln>
            <a:noFill/>
          </a:ln>
        </p:spPr>
      </p:sp>
      <p:sp>
        <p:nvSpPr>
          <p:cNvPr id="490" name="Google Shape;490;p26"/>
          <p:cNvSpPr/>
          <p:nvPr/>
        </p:nvSpPr>
        <p:spPr>
          <a:xfrm>
            <a:off x="13267831" y="2738486"/>
            <a:ext cx="3097662" cy="6980347"/>
          </a:xfrm>
          <a:custGeom>
            <a:rect b="b" l="l" r="r" t="t"/>
            <a:pathLst>
              <a:path extrusionOk="0" h="6980347" w="3097662">
                <a:moveTo>
                  <a:pt x="0" y="0"/>
                </a:moveTo>
                <a:lnTo>
                  <a:pt x="3097661" y="0"/>
                </a:lnTo>
                <a:lnTo>
                  <a:pt x="3097661" y="6980347"/>
                </a:lnTo>
                <a:lnTo>
                  <a:pt x="0" y="6980347"/>
                </a:lnTo>
                <a:lnTo>
                  <a:pt x="0" y="0"/>
                </a:lnTo>
                <a:close/>
              </a:path>
            </a:pathLst>
          </a:custGeom>
          <a:blipFill rotWithShape="1">
            <a:blip r:embed="rId7">
              <a:alphaModFix/>
            </a:blip>
            <a:stretch>
              <a:fillRect b="0" l="0" r="0" t="0"/>
            </a:stretch>
          </a:blipFill>
          <a:ln>
            <a:noFill/>
          </a:ln>
        </p:spPr>
      </p:sp>
      <p:sp>
        <p:nvSpPr>
          <p:cNvPr id="491" name="Google Shape;491;p26"/>
          <p:cNvSpPr/>
          <p:nvPr/>
        </p:nvSpPr>
        <p:spPr>
          <a:xfrm>
            <a:off x="14618316" y="337031"/>
            <a:ext cx="3272851" cy="2401454"/>
          </a:xfrm>
          <a:custGeom>
            <a:rect b="b" l="l" r="r" t="t"/>
            <a:pathLst>
              <a:path extrusionOk="0" h="2401454" w="3272851">
                <a:moveTo>
                  <a:pt x="0" y="0"/>
                </a:moveTo>
                <a:lnTo>
                  <a:pt x="3272851" y="0"/>
                </a:lnTo>
                <a:lnTo>
                  <a:pt x="3272851" y="2401455"/>
                </a:lnTo>
                <a:lnTo>
                  <a:pt x="0" y="2401455"/>
                </a:lnTo>
                <a:lnTo>
                  <a:pt x="0" y="0"/>
                </a:lnTo>
                <a:close/>
              </a:path>
            </a:pathLst>
          </a:custGeom>
          <a:blipFill rotWithShape="1">
            <a:blip r:embed="rId8">
              <a:alphaModFix amt="30000"/>
            </a:blip>
            <a:stretch>
              <a:fillRect b="0" l="0" r="0" t="0"/>
            </a:stretch>
          </a:blipFill>
          <a:ln>
            <a:noFill/>
          </a:ln>
        </p:spPr>
      </p:sp>
      <p:sp>
        <p:nvSpPr>
          <p:cNvPr id="492" name="Google Shape;492;p26"/>
          <p:cNvSpPr/>
          <p:nvPr/>
        </p:nvSpPr>
        <p:spPr>
          <a:xfrm>
            <a:off x="1363357" y="534940"/>
            <a:ext cx="2304157" cy="2304157"/>
          </a:xfrm>
          <a:custGeom>
            <a:rect b="b" l="l" r="r" t="t"/>
            <a:pathLst>
              <a:path extrusionOk="0" h="2304157" w="2304157">
                <a:moveTo>
                  <a:pt x="0" y="0"/>
                </a:moveTo>
                <a:lnTo>
                  <a:pt x="2304157" y="0"/>
                </a:lnTo>
                <a:lnTo>
                  <a:pt x="2304157" y="2304157"/>
                </a:lnTo>
                <a:lnTo>
                  <a:pt x="0" y="2304157"/>
                </a:lnTo>
                <a:lnTo>
                  <a:pt x="0" y="0"/>
                </a:lnTo>
                <a:close/>
              </a:path>
            </a:pathLst>
          </a:custGeom>
          <a:blipFill rotWithShape="1">
            <a:blip r:embed="rId9">
              <a:alphaModFix amt="30000"/>
            </a:blip>
            <a:stretch>
              <a:fillRect b="0" l="0" r="0" t="0"/>
            </a:stretch>
          </a:blipFill>
          <a:ln>
            <a:noFill/>
          </a:ln>
        </p:spPr>
      </p:sp>
      <p:sp>
        <p:nvSpPr>
          <p:cNvPr id="493" name="Google Shape;493;p26"/>
          <p:cNvSpPr/>
          <p:nvPr/>
        </p:nvSpPr>
        <p:spPr>
          <a:xfrm>
            <a:off x="16594092" y="8385954"/>
            <a:ext cx="2164102" cy="1990974"/>
          </a:xfrm>
          <a:custGeom>
            <a:rect b="b" l="l" r="r" t="t"/>
            <a:pathLst>
              <a:path extrusionOk="0" h="1990974" w="2164102">
                <a:moveTo>
                  <a:pt x="0" y="0"/>
                </a:moveTo>
                <a:lnTo>
                  <a:pt x="2164102" y="0"/>
                </a:lnTo>
                <a:lnTo>
                  <a:pt x="2164102" y="1990973"/>
                </a:lnTo>
                <a:lnTo>
                  <a:pt x="0" y="1990973"/>
                </a:lnTo>
                <a:lnTo>
                  <a:pt x="0" y="0"/>
                </a:lnTo>
                <a:close/>
              </a:path>
            </a:pathLst>
          </a:custGeom>
          <a:blipFill rotWithShape="1">
            <a:blip r:embed="rId10">
              <a:alphaModFix amt="30000"/>
            </a:blip>
            <a:stretch>
              <a:fillRect b="0" l="0" r="0" t="0"/>
            </a:stretch>
          </a:blipFill>
          <a:ln>
            <a:noFill/>
          </a:ln>
        </p:spPr>
      </p:sp>
      <p:sp>
        <p:nvSpPr>
          <p:cNvPr id="494" name="Google Shape;494;p26"/>
          <p:cNvSpPr txBox="1"/>
          <p:nvPr/>
        </p:nvSpPr>
        <p:spPr>
          <a:xfrm>
            <a:off x="3810389" y="1416150"/>
            <a:ext cx="106672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Capa gratuita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AF4"/>
        </a:solidFill>
      </p:bgPr>
    </p:bg>
    <p:spTree>
      <p:nvGrpSpPr>
        <p:cNvPr id="498" name="Shape 498"/>
        <p:cNvGrpSpPr/>
        <p:nvPr/>
      </p:nvGrpSpPr>
      <p:grpSpPr>
        <a:xfrm>
          <a:off x="0" y="0"/>
          <a:ext cx="0" cy="0"/>
          <a:chOff x="0" y="0"/>
          <a:chExt cx="0" cy="0"/>
        </a:xfrm>
      </p:grpSpPr>
      <p:grpSp>
        <p:nvGrpSpPr>
          <p:cNvPr id="499" name="Google Shape;499;p27"/>
          <p:cNvGrpSpPr/>
          <p:nvPr/>
        </p:nvGrpSpPr>
        <p:grpSpPr>
          <a:xfrm rot="-344930">
            <a:off x="2823779" y="4102433"/>
            <a:ext cx="6826419" cy="2628455"/>
            <a:chOff x="0" y="-161925"/>
            <a:chExt cx="1146356" cy="441395"/>
          </a:xfrm>
        </p:grpSpPr>
        <p:sp>
          <p:nvSpPr>
            <p:cNvPr id="500" name="Google Shape;500;p27"/>
            <p:cNvSpPr/>
            <p:nvPr/>
          </p:nvSpPr>
          <p:spPr>
            <a:xfrm>
              <a:off x="0" y="0"/>
              <a:ext cx="1146356" cy="279470"/>
            </a:xfrm>
            <a:custGeom>
              <a:rect b="b" l="l" r="r" t="t"/>
              <a:pathLst>
                <a:path extrusionOk="0" h="279470" w="1146356">
                  <a:moveTo>
                    <a:pt x="87327" y="0"/>
                  </a:moveTo>
                  <a:lnTo>
                    <a:pt x="1059029" y="0"/>
                  </a:lnTo>
                  <a:cubicBezTo>
                    <a:pt x="1107259" y="0"/>
                    <a:pt x="1146356" y="39097"/>
                    <a:pt x="1146356" y="87327"/>
                  </a:cubicBezTo>
                  <a:lnTo>
                    <a:pt x="1146356" y="192143"/>
                  </a:lnTo>
                  <a:cubicBezTo>
                    <a:pt x="1146356" y="240372"/>
                    <a:pt x="1107259" y="279470"/>
                    <a:pt x="1059029" y="279470"/>
                  </a:cubicBezTo>
                  <a:lnTo>
                    <a:pt x="87327" y="279470"/>
                  </a:lnTo>
                  <a:cubicBezTo>
                    <a:pt x="39097" y="279470"/>
                    <a:pt x="0" y="240372"/>
                    <a:pt x="0" y="192143"/>
                  </a:cubicBezTo>
                  <a:lnTo>
                    <a:pt x="0" y="87327"/>
                  </a:lnTo>
                  <a:cubicBezTo>
                    <a:pt x="0" y="39097"/>
                    <a:pt x="39097" y="0"/>
                    <a:pt x="87327" y="0"/>
                  </a:cubicBezTo>
                  <a:close/>
                </a:path>
              </a:pathLst>
            </a:custGeom>
            <a:solidFill>
              <a:srgbClr val="A6D8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txBox="1"/>
            <p:nvPr/>
          </p:nvSpPr>
          <p:spPr>
            <a:xfrm>
              <a:off x="0" y="-161925"/>
              <a:ext cx="1146356" cy="441395"/>
            </a:xfrm>
            <a:prstGeom prst="rect">
              <a:avLst/>
            </a:prstGeom>
            <a:noFill/>
            <a:ln>
              <a:noFill/>
            </a:ln>
          </p:spPr>
          <p:txBody>
            <a:bodyPr anchorCtr="0" anchor="ctr" bIns="76200" lIns="76200" spcFirstLastPara="1" rIns="76200" wrap="square" tIns="76200">
              <a:noAutofit/>
            </a:bodyPr>
            <a:lstStyle/>
            <a:p>
              <a:pPr indent="0" lvl="0" marL="0" marR="0" rtl="0" algn="ctr">
                <a:lnSpc>
                  <a:spcPct val="140007"/>
                </a:lnSpc>
                <a:spcBef>
                  <a:spcPts val="0"/>
                </a:spcBef>
                <a:spcAft>
                  <a:spcPts val="0"/>
                </a:spcAft>
                <a:buNone/>
              </a:pPr>
              <a:r>
                <a:rPr b="1" i="0" lang="en-US" sz="5249" u="none" cap="none" strike="noStrike">
                  <a:solidFill>
                    <a:srgbClr val="4B315A"/>
                  </a:solidFill>
                  <a:latin typeface="Arial"/>
                  <a:ea typeface="Arial"/>
                  <a:cs typeface="Arial"/>
                  <a:sym typeface="Arial"/>
                </a:rPr>
                <a:t>DUDA?</a:t>
              </a:r>
              <a:endParaRPr/>
            </a:p>
          </p:txBody>
        </p:sp>
      </p:grpSp>
      <p:grpSp>
        <p:nvGrpSpPr>
          <p:cNvPr id="502" name="Google Shape;502;p27"/>
          <p:cNvGrpSpPr/>
          <p:nvPr/>
        </p:nvGrpSpPr>
        <p:grpSpPr>
          <a:xfrm rot="-434561">
            <a:off x="1085578" y="2642556"/>
            <a:ext cx="6826419" cy="2741896"/>
            <a:chOff x="0" y="-180975"/>
            <a:chExt cx="1146356" cy="460445"/>
          </a:xfrm>
        </p:grpSpPr>
        <p:sp>
          <p:nvSpPr>
            <p:cNvPr id="503" name="Google Shape;503;p27"/>
            <p:cNvSpPr/>
            <p:nvPr/>
          </p:nvSpPr>
          <p:spPr>
            <a:xfrm>
              <a:off x="0" y="0"/>
              <a:ext cx="1146356" cy="279470"/>
            </a:xfrm>
            <a:custGeom>
              <a:rect b="b" l="l" r="r" t="t"/>
              <a:pathLst>
                <a:path extrusionOk="0" h="279470" w="1146356">
                  <a:moveTo>
                    <a:pt x="87327" y="0"/>
                  </a:moveTo>
                  <a:lnTo>
                    <a:pt x="1059029" y="0"/>
                  </a:lnTo>
                  <a:cubicBezTo>
                    <a:pt x="1107259" y="0"/>
                    <a:pt x="1146356" y="39097"/>
                    <a:pt x="1146356" y="87327"/>
                  </a:cubicBezTo>
                  <a:lnTo>
                    <a:pt x="1146356" y="192143"/>
                  </a:lnTo>
                  <a:cubicBezTo>
                    <a:pt x="1146356" y="240372"/>
                    <a:pt x="1107259" y="279470"/>
                    <a:pt x="1059029" y="279470"/>
                  </a:cubicBezTo>
                  <a:lnTo>
                    <a:pt x="87327" y="279470"/>
                  </a:lnTo>
                  <a:cubicBezTo>
                    <a:pt x="39097" y="279470"/>
                    <a:pt x="0" y="240372"/>
                    <a:pt x="0" y="192143"/>
                  </a:cubicBezTo>
                  <a:lnTo>
                    <a:pt x="0" y="87327"/>
                  </a:lnTo>
                  <a:cubicBezTo>
                    <a:pt x="0" y="39097"/>
                    <a:pt x="39097" y="0"/>
                    <a:pt x="87327" y="0"/>
                  </a:cubicBezTo>
                  <a:close/>
                </a:path>
              </a:pathLst>
            </a:custGeom>
            <a:solidFill>
              <a:srgbClr val="4B3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txBox="1"/>
            <p:nvPr/>
          </p:nvSpPr>
          <p:spPr>
            <a:xfrm>
              <a:off x="0" y="-180975"/>
              <a:ext cx="1146356" cy="460445"/>
            </a:xfrm>
            <a:prstGeom prst="rect">
              <a:avLst/>
            </a:prstGeom>
            <a:noFill/>
            <a:ln>
              <a:noFill/>
            </a:ln>
          </p:spPr>
          <p:txBody>
            <a:bodyPr anchorCtr="0" anchor="ctr" bIns="76200" lIns="76200" spcFirstLastPara="1" rIns="76200" wrap="square" tIns="76200">
              <a:noAutofit/>
            </a:bodyPr>
            <a:lstStyle/>
            <a:p>
              <a:pPr indent="0" lvl="0" marL="0" marR="0" rtl="0" algn="ctr">
                <a:lnSpc>
                  <a:spcPct val="140006"/>
                </a:lnSpc>
                <a:spcBef>
                  <a:spcPts val="0"/>
                </a:spcBef>
                <a:spcAft>
                  <a:spcPts val="0"/>
                </a:spcAft>
                <a:buNone/>
              </a:pPr>
              <a:r>
                <a:rPr b="1" i="0" lang="en-US" sz="5999" u="none" cap="none" strike="noStrike">
                  <a:solidFill>
                    <a:srgbClr val="E4E2DD"/>
                  </a:solidFill>
                  <a:latin typeface="Arial"/>
                  <a:ea typeface="Arial"/>
                  <a:cs typeface="Arial"/>
                  <a:sym typeface="Arial"/>
                </a:rPr>
                <a:t>¿ALGUNA</a:t>
              </a:r>
              <a:endParaRPr/>
            </a:p>
          </p:txBody>
        </p:sp>
      </p:grpSp>
      <p:sp>
        <p:nvSpPr>
          <p:cNvPr id="505" name="Google Shape;505;p27"/>
          <p:cNvSpPr/>
          <p:nvPr/>
        </p:nvSpPr>
        <p:spPr>
          <a:xfrm>
            <a:off x="10893858" y="1266093"/>
            <a:ext cx="5524119" cy="8229600"/>
          </a:xfrm>
          <a:custGeom>
            <a:rect b="b" l="l" r="r" t="t"/>
            <a:pathLst>
              <a:path extrusionOk="0" h="8229600" w="5524119">
                <a:moveTo>
                  <a:pt x="0" y="0"/>
                </a:moveTo>
                <a:lnTo>
                  <a:pt x="5524119" y="0"/>
                </a:lnTo>
                <a:lnTo>
                  <a:pt x="5524119" y="8229600"/>
                </a:lnTo>
                <a:lnTo>
                  <a:pt x="0" y="82296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509" name="Shape 509"/>
        <p:cNvGrpSpPr/>
        <p:nvPr/>
      </p:nvGrpSpPr>
      <p:grpSpPr>
        <a:xfrm>
          <a:off x="0" y="0"/>
          <a:ext cx="0" cy="0"/>
          <a:chOff x="0" y="0"/>
          <a:chExt cx="0" cy="0"/>
        </a:xfrm>
      </p:grpSpPr>
      <p:sp>
        <p:nvSpPr>
          <p:cNvPr id="510" name="Google Shape;510;p28"/>
          <p:cNvSpPr/>
          <p:nvPr/>
        </p:nvSpPr>
        <p:spPr>
          <a:xfrm>
            <a:off x="1028700" y="1028700"/>
            <a:ext cx="7585502" cy="7405346"/>
          </a:xfrm>
          <a:custGeom>
            <a:rect b="b" l="l" r="r" t="t"/>
            <a:pathLst>
              <a:path extrusionOk="0" h="7405346" w="7585502">
                <a:moveTo>
                  <a:pt x="0" y="0"/>
                </a:moveTo>
                <a:lnTo>
                  <a:pt x="7585502" y="0"/>
                </a:lnTo>
                <a:lnTo>
                  <a:pt x="7585502" y="7405346"/>
                </a:lnTo>
                <a:lnTo>
                  <a:pt x="0" y="7405346"/>
                </a:lnTo>
                <a:lnTo>
                  <a:pt x="0" y="0"/>
                </a:lnTo>
                <a:close/>
              </a:path>
            </a:pathLst>
          </a:custGeom>
          <a:blipFill rotWithShape="1">
            <a:blip r:embed="rId3">
              <a:alphaModFix/>
            </a:blip>
            <a:stretch>
              <a:fillRect b="0" l="0" r="0" t="0"/>
            </a:stretch>
          </a:blipFill>
          <a:ln>
            <a:noFill/>
          </a:ln>
        </p:spPr>
      </p:sp>
      <p:sp>
        <p:nvSpPr>
          <p:cNvPr id="511" name="Google Shape;511;p28"/>
          <p:cNvSpPr/>
          <p:nvPr/>
        </p:nvSpPr>
        <p:spPr>
          <a:xfrm>
            <a:off x="13729818" y="6172200"/>
            <a:ext cx="4558182" cy="4114800"/>
          </a:xfrm>
          <a:custGeom>
            <a:rect b="b" l="l" r="r" t="t"/>
            <a:pathLst>
              <a:path extrusionOk="0" h="4114800" w="4558182">
                <a:moveTo>
                  <a:pt x="0" y="0"/>
                </a:moveTo>
                <a:lnTo>
                  <a:pt x="4558182" y="0"/>
                </a:lnTo>
                <a:lnTo>
                  <a:pt x="4558182" y="4114800"/>
                </a:lnTo>
                <a:lnTo>
                  <a:pt x="0" y="4114800"/>
                </a:lnTo>
                <a:lnTo>
                  <a:pt x="0" y="0"/>
                </a:lnTo>
                <a:close/>
              </a:path>
            </a:pathLst>
          </a:custGeom>
          <a:blipFill rotWithShape="1">
            <a:blip r:embed="rId4">
              <a:alphaModFix/>
            </a:blip>
            <a:stretch>
              <a:fillRect b="0" l="0" r="0" t="0"/>
            </a:stretch>
          </a:blipFill>
          <a:ln>
            <a:noFill/>
          </a:ln>
        </p:spPr>
      </p:sp>
      <p:sp>
        <p:nvSpPr>
          <p:cNvPr id="512" name="Google Shape;512;p28"/>
          <p:cNvSpPr txBox="1"/>
          <p:nvPr/>
        </p:nvSpPr>
        <p:spPr>
          <a:xfrm>
            <a:off x="7359285" y="4656242"/>
            <a:ext cx="10667221" cy="1126916"/>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8412" u="none" cap="none" strike="noStrike">
                <a:solidFill>
                  <a:srgbClr val="000000"/>
                </a:solidFill>
                <a:latin typeface="Bebas Neue"/>
                <a:ea typeface="Bebas Neue"/>
                <a:cs typeface="Bebas Neue"/>
                <a:sym typeface="Bebas Neue"/>
              </a:rPr>
              <a:t>ejemplo practico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518" name="Google Shape;518;p29"/>
          <p:cNvSpPr/>
          <p:nvPr/>
        </p:nvSpPr>
        <p:spPr>
          <a:xfrm>
            <a:off x="9429609" y="7644518"/>
            <a:ext cx="4405066" cy="1308689"/>
          </a:xfrm>
          <a:custGeom>
            <a:rect b="b" l="l" r="r" t="t"/>
            <a:pathLst>
              <a:path extrusionOk="0" h="1308689" w="4405066">
                <a:moveTo>
                  <a:pt x="0" y="0"/>
                </a:moveTo>
                <a:lnTo>
                  <a:pt x="4405066" y="0"/>
                </a:lnTo>
                <a:lnTo>
                  <a:pt x="4405066" y="1308689"/>
                </a:lnTo>
                <a:lnTo>
                  <a:pt x="0" y="1308689"/>
                </a:lnTo>
                <a:lnTo>
                  <a:pt x="0" y="0"/>
                </a:lnTo>
                <a:close/>
              </a:path>
            </a:pathLst>
          </a:custGeom>
          <a:blipFill rotWithShape="1">
            <a:blip r:embed="rId4">
              <a:alphaModFix/>
            </a:blip>
            <a:stretch>
              <a:fillRect b="0" l="0" r="0" t="0"/>
            </a:stretch>
          </a:blipFill>
          <a:ln>
            <a:noFill/>
          </a:ln>
        </p:spPr>
      </p:sp>
      <p:sp>
        <p:nvSpPr>
          <p:cNvPr id="519" name="Google Shape;519;p29"/>
          <p:cNvSpPr/>
          <p:nvPr/>
        </p:nvSpPr>
        <p:spPr>
          <a:xfrm>
            <a:off x="4453325" y="7648002"/>
            <a:ext cx="4405066" cy="1305205"/>
          </a:xfrm>
          <a:custGeom>
            <a:rect b="b" l="l" r="r" t="t"/>
            <a:pathLst>
              <a:path extrusionOk="0" h="1305205" w="4405066">
                <a:moveTo>
                  <a:pt x="0" y="0"/>
                </a:moveTo>
                <a:lnTo>
                  <a:pt x="4405066" y="0"/>
                </a:lnTo>
                <a:lnTo>
                  <a:pt x="4405066" y="1305205"/>
                </a:lnTo>
                <a:lnTo>
                  <a:pt x="0" y="1305205"/>
                </a:lnTo>
                <a:lnTo>
                  <a:pt x="0" y="0"/>
                </a:lnTo>
                <a:close/>
              </a:path>
            </a:pathLst>
          </a:custGeom>
          <a:blipFill rotWithShape="1">
            <a:blip r:embed="rId5">
              <a:alphaModFix/>
            </a:blip>
            <a:stretch>
              <a:fillRect b="0" l="0" r="0" t="0"/>
            </a:stretch>
          </a:blipFill>
          <a:ln>
            <a:noFill/>
          </a:ln>
        </p:spPr>
      </p:sp>
      <p:sp>
        <p:nvSpPr>
          <p:cNvPr id="520" name="Google Shape;520;p29"/>
          <p:cNvSpPr txBox="1"/>
          <p:nvPr/>
        </p:nvSpPr>
        <p:spPr>
          <a:xfrm>
            <a:off x="2535534" y="1801902"/>
            <a:ext cx="13368228" cy="58293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3200" u="none" cap="none" strike="noStrike">
                <a:solidFill>
                  <a:srgbClr val="FFFFFF"/>
                </a:solidFill>
                <a:latin typeface="Open Sans Light"/>
                <a:ea typeface="Open Sans Light"/>
                <a:cs typeface="Open Sans Light"/>
                <a:sym typeface="Open Sans Light"/>
              </a:rPr>
              <a:t>Parte 1: Creación de las APIs.</a:t>
            </a:r>
            <a:endParaRPr/>
          </a:p>
        </p:txBody>
      </p:sp>
      <p:sp>
        <p:nvSpPr>
          <p:cNvPr id="521" name="Google Shape;521;p29"/>
          <p:cNvSpPr txBox="1"/>
          <p:nvPr/>
        </p:nvSpPr>
        <p:spPr>
          <a:xfrm>
            <a:off x="2384238" y="3299921"/>
            <a:ext cx="13519523" cy="1692275"/>
          </a:xfrm>
          <a:prstGeom prst="rect">
            <a:avLst/>
          </a:prstGeom>
          <a:noFill/>
          <a:ln>
            <a:noFill/>
          </a:ln>
        </p:spPr>
        <p:txBody>
          <a:bodyPr anchorCtr="0" anchor="t" bIns="0" lIns="0" spcFirstLastPara="1" rIns="0" wrap="square" tIns="0">
            <a:spAutoFit/>
          </a:bodyPr>
          <a:lstStyle/>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Crear 2 web APIs empleando el lenguaje y framework de su elección (preferentemente javascript y python).</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Ambas APIs deberán poseer 2 endpoints:</a:t>
            </a:r>
            <a:endParaRPr/>
          </a:p>
          <a:p>
            <a:pPr indent="-287866" lvl="2" marL="863601" marR="0" rtl="0" algn="l">
              <a:lnSpc>
                <a:spcPct val="170000"/>
              </a:lnSpc>
              <a:spcBef>
                <a:spcPts val="0"/>
              </a:spcBef>
              <a:spcAft>
                <a:spcPts val="0"/>
              </a:spcAft>
              <a:buClr>
                <a:srgbClr val="FFFFFF"/>
              </a:buClr>
              <a:buSzPts val="2000"/>
              <a:buFont typeface="Open Sans"/>
              <a:buAutoNum type="alphaLcPeriod"/>
            </a:pPr>
            <a:r>
              <a:rPr b="0" i="0" lang="en-US" sz="2000" u="none" cap="none" strike="noStrike">
                <a:solidFill>
                  <a:srgbClr val="FFFFFF"/>
                </a:solidFill>
                <a:latin typeface="Open Sans"/>
                <a:ea typeface="Open Sans"/>
                <a:cs typeface="Open Sans"/>
                <a:sym typeface="Open Sans"/>
              </a:rPr>
              <a:t>Endpoint 1 (“/check”): Endpoint utilizado para la verificación de estado, debe retornar un código 200 (OK).</a:t>
            </a:r>
            <a:endParaRPr/>
          </a:p>
          <a:p>
            <a:pPr indent="-287866" lvl="2" marL="863601" marR="0" rtl="0" algn="l">
              <a:lnSpc>
                <a:spcPct val="170000"/>
              </a:lnSpc>
              <a:spcBef>
                <a:spcPts val="0"/>
              </a:spcBef>
              <a:spcAft>
                <a:spcPts val="0"/>
              </a:spcAft>
              <a:buClr>
                <a:srgbClr val="FFFFFF"/>
              </a:buClr>
              <a:buSzPts val="2000"/>
              <a:buFont typeface="Open Sans"/>
              <a:buAutoNum type="alphaLcPeriod"/>
            </a:pPr>
            <a:r>
              <a:rPr b="0" i="0" lang="en-US" sz="2000" u="none" cap="none" strike="noStrike">
                <a:solidFill>
                  <a:srgbClr val="FFFFFF"/>
                </a:solidFill>
                <a:latin typeface="Open Sans"/>
                <a:ea typeface="Open Sans"/>
                <a:cs typeface="Open Sans"/>
                <a:sym typeface="Open Sans"/>
              </a:rPr>
              <a:t>Endpoint 2 (“/”): Endpoint utilizado para obtener el objeto JSON respectivo para el API.</a:t>
            </a:r>
            <a:endParaRPr/>
          </a:p>
        </p:txBody>
      </p:sp>
      <p:sp>
        <p:nvSpPr>
          <p:cNvPr id="522" name="Google Shape;522;p29"/>
          <p:cNvSpPr txBox="1"/>
          <p:nvPr/>
        </p:nvSpPr>
        <p:spPr>
          <a:xfrm>
            <a:off x="5752207" y="547688"/>
            <a:ext cx="6783586" cy="9048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i="0" lang="en-US" sz="5599" u="none" cap="none" strike="noStrike">
                <a:solidFill>
                  <a:srgbClr val="FFFFFF"/>
                </a:solidFill>
                <a:latin typeface="Poppins"/>
                <a:ea typeface="Poppins"/>
                <a:cs typeface="Poppins"/>
                <a:sym typeface="Poppins"/>
              </a:rPr>
              <a:t>Hoja de Trabajo #1</a:t>
            </a:r>
            <a:endParaRPr/>
          </a:p>
        </p:txBody>
      </p:sp>
      <p:sp>
        <p:nvSpPr>
          <p:cNvPr id="523" name="Google Shape;523;p29"/>
          <p:cNvSpPr txBox="1"/>
          <p:nvPr/>
        </p:nvSpPr>
        <p:spPr>
          <a:xfrm>
            <a:off x="2535534" y="2747526"/>
            <a:ext cx="13368228" cy="447675"/>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99" u="none" cap="none" strike="noStrike">
                <a:solidFill>
                  <a:srgbClr val="FFFFFF"/>
                </a:solidFill>
                <a:latin typeface="Open Sans Light"/>
                <a:ea typeface="Open Sans Light"/>
                <a:cs typeface="Open Sans Light"/>
                <a:sym typeface="Open Sans Light"/>
              </a:rPr>
              <a:t>Indicaciones:</a:t>
            </a:r>
            <a:endParaRPr/>
          </a:p>
        </p:txBody>
      </p:sp>
      <p:sp>
        <p:nvSpPr>
          <p:cNvPr id="524" name="Google Shape;524;p29"/>
          <p:cNvSpPr txBox="1"/>
          <p:nvPr/>
        </p:nvSpPr>
        <p:spPr>
          <a:xfrm>
            <a:off x="2535534" y="5400152"/>
            <a:ext cx="13368228" cy="447675"/>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99" u="none" cap="none" strike="noStrike">
                <a:solidFill>
                  <a:srgbClr val="FFFFFF"/>
                </a:solidFill>
                <a:latin typeface="Open Sans Light"/>
                <a:ea typeface="Open Sans Light"/>
                <a:cs typeface="Open Sans Light"/>
                <a:sym typeface="Open Sans Light"/>
              </a:rPr>
              <a:t>Consideraciones:</a:t>
            </a:r>
            <a:endParaRPr/>
          </a:p>
        </p:txBody>
      </p:sp>
      <p:sp>
        <p:nvSpPr>
          <p:cNvPr id="525" name="Google Shape;525;p29"/>
          <p:cNvSpPr txBox="1"/>
          <p:nvPr/>
        </p:nvSpPr>
        <p:spPr>
          <a:xfrm>
            <a:off x="2535534" y="5952602"/>
            <a:ext cx="13519523" cy="835025"/>
          </a:xfrm>
          <a:prstGeom prst="rect">
            <a:avLst/>
          </a:prstGeom>
          <a:noFill/>
          <a:ln>
            <a:noFill/>
          </a:ln>
        </p:spPr>
        <p:txBody>
          <a:bodyPr anchorCtr="0" anchor="t" bIns="0" lIns="0" spcFirstLastPara="1" rIns="0" wrap="square" tIns="0">
            <a:spAutoFit/>
          </a:bodyPr>
          <a:lstStyle/>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Cada API debe desarrollarse en un lenguaje diferente obligatoriamente.</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El Endpoint 2 (“/”) deberá retornar un objeto JSON para cada API. Este deberá poseer la siguiente estructura:</a:t>
            </a:r>
            <a:endParaRPr/>
          </a:p>
        </p:txBody>
      </p:sp>
      <p:sp>
        <p:nvSpPr>
          <p:cNvPr id="526" name="Google Shape;526;p29"/>
          <p:cNvSpPr txBox="1"/>
          <p:nvPr/>
        </p:nvSpPr>
        <p:spPr>
          <a:xfrm>
            <a:off x="4429897" y="7247506"/>
            <a:ext cx="4451921" cy="3492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API #1</a:t>
            </a:r>
            <a:endParaRPr/>
          </a:p>
        </p:txBody>
      </p:sp>
      <p:sp>
        <p:nvSpPr>
          <p:cNvPr id="527" name="Google Shape;527;p29"/>
          <p:cNvSpPr txBox="1"/>
          <p:nvPr/>
        </p:nvSpPr>
        <p:spPr>
          <a:xfrm>
            <a:off x="9406182" y="7247506"/>
            <a:ext cx="4451921" cy="3492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API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135" name="Shape 135"/>
        <p:cNvGrpSpPr/>
        <p:nvPr/>
      </p:nvGrpSpPr>
      <p:grpSpPr>
        <a:xfrm>
          <a:off x="0" y="0"/>
          <a:ext cx="0" cy="0"/>
          <a:chOff x="0" y="0"/>
          <a:chExt cx="0" cy="0"/>
        </a:xfrm>
      </p:grpSpPr>
      <p:grpSp>
        <p:nvGrpSpPr>
          <p:cNvPr id="136" name="Google Shape;136;p3"/>
          <p:cNvGrpSpPr/>
          <p:nvPr/>
        </p:nvGrpSpPr>
        <p:grpSpPr>
          <a:xfrm>
            <a:off x="714127" y="538814"/>
            <a:ext cx="16859746" cy="9064711"/>
            <a:chOff x="0" y="-38100"/>
            <a:chExt cx="4440427" cy="2387414"/>
          </a:xfrm>
        </p:grpSpPr>
        <p:sp>
          <p:nvSpPr>
            <p:cNvPr id="137" name="Google Shape;137;p3"/>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txBox="1"/>
            <p:nvPr/>
          </p:nvSpPr>
          <p:spPr>
            <a:xfrm>
              <a:off x="0" y="-38100"/>
              <a:ext cx="4440427" cy="23874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3"/>
          <p:cNvSpPr/>
          <p:nvPr/>
        </p:nvSpPr>
        <p:spPr>
          <a:xfrm>
            <a:off x="13162662" y="1028700"/>
            <a:ext cx="4096638" cy="1553121"/>
          </a:xfrm>
          <a:custGeom>
            <a:rect b="b" l="l" r="r" t="t"/>
            <a:pathLst>
              <a:path extrusionOk="0" h="1553121" w="4096638">
                <a:moveTo>
                  <a:pt x="0" y="0"/>
                </a:moveTo>
                <a:lnTo>
                  <a:pt x="4096638" y="0"/>
                </a:lnTo>
                <a:lnTo>
                  <a:pt x="4096638" y="1553121"/>
                </a:lnTo>
                <a:lnTo>
                  <a:pt x="0" y="1553121"/>
                </a:lnTo>
                <a:lnTo>
                  <a:pt x="0" y="0"/>
                </a:lnTo>
                <a:close/>
              </a:path>
            </a:pathLst>
          </a:custGeom>
          <a:blipFill rotWithShape="1">
            <a:blip r:embed="rId3">
              <a:alphaModFix/>
            </a:blip>
            <a:stretch>
              <a:fillRect b="0" l="0" r="0" t="0"/>
            </a:stretch>
          </a:blipFill>
          <a:ln>
            <a:noFill/>
          </a:ln>
        </p:spPr>
      </p:sp>
      <p:pic>
        <p:nvPicPr>
          <p:cNvPr id="140" name="Google Shape;140;p3"/>
          <p:cNvPicPr preferRelativeResize="0"/>
          <p:nvPr/>
        </p:nvPicPr>
        <p:blipFill rotWithShape="1">
          <a:blip r:embed="rId4">
            <a:alphaModFix/>
          </a:blip>
          <a:srcRect b="0" l="0" r="0" t="0"/>
          <a:stretch/>
        </p:blipFill>
        <p:spPr>
          <a:xfrm>
            <a:off x="4316358" y="3164290"/>
            <a:ext cx="9529566" cy="5360380"/>
          </a:xfrm>
          <a:prstGeom prst="rect">
            <a:avLst/>
          </a:prstGeom>
          <a:noFill/>
          <a:ln>
            <a:noFill/>
          </a:ln>
        </p:spPr>
      </p:pic>
      <p:sp>
        <p:nvSpPr>
          <p:cNvPr id="141" name="Google Shape;141;p3"/>
          <p:cNvSpPr/>
          <p:nvPr/>
        </p:nvSpPr>
        <p:spPr>
          <a:xfrm>
            <a:off x="1028700" y="7404141"/>
            <a:ext cx="1854159" cy="1854159"/>
          </a:xfrm>
          <a:custGeom>
            <a:rect b="b" l="l" r="r" t="t"/>
            <a:pathLst>
              <a:path extrusionOk="0" h="1854159" w="1854159">
                <a:moveTo>
                  <a:pt x="0" y="0"/>
                </a:moveTo>
                <a:lnTo>
                  <a:pt x="1854159" y="0"/>
                </a:lnTo>
                <a:lnTo>
                  <a:pt x="1854159" y="1854159"/>
                </a:lnTo>
                <a:lnTo>
                  <a:pt x="0" y="1854159"/>
                </a:lnTo>
                <a:lnTo>
                  <a:pt x="0" y="0"/>
                </a:lnTo>
                <a:close/>
              </a:path>
            </a:pathLst>
          </a:custGeom>
          <a:blipFill rotWithShape="1">
            <a:blip r:embed="rId5">
              <a:alphaModFix/>
            </a:blip>
            <a:stretch>
              <a:fillRect b="0" l="0" r="0" t="0"/>
            </a:stretch>
          </a:blipFill>
          <a:ln>
            <a:noFill/>
          </a:ln>
        </p:spPr>
      </p:sp>
      <p:sp>
        <p:nvSpPr>
          <p:cNvPr id="142" name="Google Shape;142;p3"/>
          <p:cNvSpPr txBox="1"/>
          <p:nvPr/>
        </p:nvSpPr>
        <p:spPr>
          <a:xfrm>
            <a:off x="1028700" y="1276350"/>
            <a:ext cx="8452429" cy="1285837"/>
          </a:xfrm>
          <a:prstGeom prst="rect">
            <a:avLst/>
          </a:prstGeom>
          <a:noFill/>
          <a:ln>
            <a:noFill/>
          </a:ln>
        </p:spPr>
        <p:txBody>
          <a:bodyPr anchorCtr="0" anchor="t" bIns="0" lIns="0" spcFirstLastPara="1" rIns="0" wrap="square" tIns="0">
            <a:spAutoFit/>
          </a:bodyPr>
          <a:lstStyle/>
          <a:p>
            <a:pPr indent="0" lvl="0" marL="0" marR="0" rtl="0" algn="l">
              <a:lnSpc>
                <a:spcPct val="94006"/>
              </a:lnSpc>
              <a:spcBef>
                <a:spcPts val="0"/>
              </a:spcBef>
              <a:spcAft>
                <a:spcPts val="0"/>
              </a:spcAft>
              <a:buNone/>
            </a:pPr>
            <a:r>
              <a:rPr b="1" i="0" lang="en-US" sz="10094" u="none" cap="none" strike="noStrike">
                <a:solidFill>
                  <a:srgbClr val="000000"/>
                </a:solidFill>
                <a:latin typeface="Bebas Neue"/>
                <a:ea typeface="Bebas Neue"/>
                <a:cs typeface="Bebas Neue"/>
                <a:sym typeface="Bebas Neue"/>
              </a:rPr>
              <a:t>Amazon translate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533" name="Google Shape;533;p30"/>
          <p:cNvSpPr txBox="1"/>
          <p:nvPr/>
        </p:nvSpPr>
        <p:spPr>
          <a:xfrm>
            <a:off x="2120661" y="1756717"/>
            <a:ext cx="14046677" cy="58293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3200" u="none" cap="none" strike="noStrike">
                <a:solidFill>
                  <a:srgbClr val="FFFFFF"/>
                </a:solidFill>
                <a:latin typeface="Open Sans Light"/>
                <a:ea typeface="Open Sans Light"/>
                <a:cs typeface="Open Sans Light"/>
                <a:sym typeface="Open Sans Light"/>
              </a:rPr>
              <a:t>Parte 2: Creación de Instancias EC2, despliegue de APIs y Creación de ELB</a:t>
            </a:r>
            <a:endParaRPr/>
          </a:p>
        </p:txBody>
      </p:sp>
      <p:sp>
        <p:nvSpPr>
          <p:cNvPr id="534" name="Google Shape;534;p30"/>
          <p:cNvSpPr txBox="1"/>
          <p:nvPr/>
        </p:nvSpPr>
        <p:spPr>
          <a:xfrm>
            <a:off x="5752207" y="547688"/>
            <a:ext cx="6783586" cy="9048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i="0" lang="en-US" sz="5599" u="none" cap="none" strike="noStrike">
                <a:solidFill>
                  <a:srgbClr val="FFFFFF"/>
                </a:solidFill>
                <a:latin typeface="Poppins"/>
                <a:ea typeface="Poppins"/>
                <a:cs typeface="Poppins"/>
                <a:sym typeface="Poppins"/>
              </a:rPr>
              <a:t>Hoja de Trabajo #1</a:t>
            </a:r>
            <a:endParaRPr/>
          </a:p>
        </p:txBody>
      </p:sp>
      <p:sp>
        <p:nvSpPr>
          <p:cNvPr id="535" name="Google Shape;535;p30"/>
          <p:cNvSpPr txBox="1"/>
          <p:nvPr/>
        </p:nvSpPr>
        <p:spPr>
          <a:xfrm>
            <a:off x="2120661" y="3062980"/>
            <a:ext cx="14046677" cy="2978150"/>
          </a:xfrm>
          <a:prstGeom prst="rect">
            <a:avLst/>
          </a:prstGeom>
          <a:noFill/>
          <a:ln>
            <a:noFill/>
          </a:ln>
        </p:spPr>
        <p:txBody>
          <a:bodyPr anchorCtr="0" anchor="t" bIns="0" lIns="0" spcFirstLastPara="1" rIns="0" wrap="square" tIns="0">
            <a:spAutoFit/>
          </a:bodyPr>
          <a:lstStyle/>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Crear 2 instancias de EC2, estas deberán llamarse “Instancia-1” e “Instancia-2”.</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A cada instancia de EC2 se le deberá cargar un API de la siguiente forma:</a:t>
            </a:r>
            <a:endParaRPr/>
          </a:p>
          <a:p>
            <a:pPr indent="-287866" lvl="2" marL="863601" marR="0" rtl="0" algn="l">
              <a:lnSpc>
                <a:spcPct val="170000"/>
              </a:lnSpc>
              <a:spcBef>
                <a:spcPts val="0"/>
              </a:spcBef>
              <a:spcAft>
                <a:spcPts val="0"/>
              </a:spcAft>
              <a:buClr>
                <a:srgbClr val="FFFFFF"/>
              </a:buClr>
              <a:buSzPts val="2000"/>
              <a:buFont typeface="Open Sans"/>
              <a:buAutoNum type="alphaLcPeriod"/>
            </a:pPr>
            <a:r>
              <a:rPr b="0" i="0" lang="en-US" sz="2000" u="none" cap="none" strike="noStrike">
                <a:solidFill>
                  <a:srgbClr val="FFFFFF"/>
                </a:solidFill>
                <a:latin typeface="Open Sans"/>
                <a:ea typeface="Open Sans"/>
                <a:cs typeface="Open Sans"/>
                <a:sym typeface="Open Sans"/>
              </a:rPr>
              <a:t>A la “Instancia-1” se le deberá desplegar el “API #1”.</a:t>
            </a:r>
            <a:endParaRPr/>
          </a:p>
          <a:p>
            <a:pPr indent="-287866" lvl="2" marL="863601" marR="0" rtl="0" algn="l">
              <a:lnSpc>
                <a:spcPct val="170000"/>
              </a:lnSpc>
              <a:spcBef>
                <a:spcPts val="0"/>
              </a:spcBef>
              <a:spcAft>
                <a:spcPts val="0"/>
              </a:spcAft>
              <a:buClr>
                <a:srgbClr val="FFFFFF"/>
              </a:buClr>
              <a:buSzPts val="2000"/>
              <a:buFont typeface="Open Sans"/>
              <a:buAutoNum type="alphaLcPeriod"/>
            </a:pPr>
            <a:r>
              <a:rPr b="0" i="0" lang="en-US" sz="2000" u="none" cap="none" strike="noStrike">
                <a:solidFill>
                  <a:srgbClr val="FFFFFF"/>
                </a:solidFill>
                <a:latin typeface="Open Sans"/>
                <a:ea typeface="Open Sans"/>
                <a:cs typeface="Open Sans"/>
                <a:sym typeface="Open Sans"/>
              </a:rPr>
              <a:t>A la “Instancia-2” se le deberá desplegar el “API #2”.</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Crear el balanceador de carga (puede ser de tipo aplicación o clásico), configurar correctamente el agente de escucha, la comprobación de estado y agregar ambas instancias al listado de instancias destino.</a:t>
            </a:r>
            <a:endParaRPr/>
          </a:p>
          <a:p>
            <a:pPr indent="0" lvl="0" marL="0" marR="0" rtl="0" algn="l">
              <a:lnSpc>
                <a:spcPct val="170000"/>
              </a:lnSpc>
              <a:spcBef>
                <a:spcPts val="0"/>
              </a:spcBef>
              <a:spcAft>
                <a:spcPts val="0"/>
              </a:spcAft>
              <a:buNone/>
            </a:pPr>
            <a:r>
              <a:t/>
            </a:r>
            <a:endParaRPr b="0" i="0" sz="2000" u="none" cap="none" strike="noStrike">
              <a:solidFill>
                <a:srgbClr val="FFFFFF"/>
              </a:solidFill>
              <a:latin typeface="Open Sans"/>
              <a:ea typeface="Open Sans"/>
              <a:cs typeface="Open Sans"/>
              <a:sym typeface="Open Sans"/>
            </a:endParaRPr>
          </a:p>
        </p:txBody>
      </p:sp>
      <p:sp>
        <p:nvSpPr>
          <p:cNvPr id="536" name="Google Shape;536;p30"/>
          <p:cNvSpPr txBox="1"/>
          <p:nvPr/>
        </p:nvSpPr>
        <p:spPr>
          <a:xfrm>
            <a:off x="2120661" y="2491480"/>
            <a:ext cx="14046677" cy="447675"/>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99" u="none" cap="none" strike="noStrike">
                <a:solidFill>
                  <a:srgbClr val="FFFFFF"/>
                </a:solidFill>
                <a:latin typeface="Open Sans Light"/>
                <a:ea typeface="Open Sans Light"/>
                <a:cs typeface="Open Sans Light"/>
                <a:sym typeface="Open Sans Light"/>
              </a:rPr>
              <a:t>Indicaciones:</a:t>
            </a:r>
            <a:endParaRPr/>
          </a:p>
        </p:txBody>
      </p:sp>
      <p:sp>
        <p:nvSpPr>
          <p:cNvPr id="537" name="Google Shape;537;p30"/>
          <p:cNvSpPr txBox="1"/>
          <p:nvPr/>
        </p:nvSpPr>
        <p:spPr>
          <a:xfrm>
            <a:off x="2120661" y="5832053"/>
            <a:ext cx="13368228" cy="447675"/>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99" u="none" cap="none" strike="noStrike">
                <a:solidFill>
                  <a:srgbClr val="FFFFFF"/>
                </a:solidFill>
                <a:latin typeface="Open Sans Light"/>
                <a:ea typeface="Open Sans Light"/>
                <a:cs typeface="Open Sans Light"/>
                <a:sym typeface="Open Sans Light"/>
              </a:rPr>
              <a:t>Consideraciones:</a:t>
            </a:r>
            <a:endParaRPr/>
          </a:p>
        </p:txBody>
      </p:sp>
      <p:sp>
        <p:nvSpPr>
          <p:cNvPr id="538" name="Google Shape;538;p30"/>
          <p:cNvSpPr txBox="1"/>
          <p:nvPr/>
        </p:nvSpPr>
        <p:spPr>
          <a:xfrm>
            <a:off x="2120661" y="6403553"/>
            <a:ext cx="14046677" cy="1692275"/>
          </a:xfrm>
          <a:prstGeom prst="rect">
            <a:avLst/>
          </a:prstGeom>
          <a:noFill/>
          <a:ln>
            <a:noFill/>
          </a:ln>
        </p:spPr>
        <p:txBody>
          <a:bodyPr anchorCtr="0" anchor="t" bIns="0" lIns="0" spcFirstLastPara="1" rIns="0" wrap="square" tIns="0">
            <a:spAutoFit/>
          </a:bodyPr>
          <a:lstStyle/>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Para realizar el despliegue de las APIs, se puede copiar el proyecto por medio de la herramienta Termius utilizando la opcion “SFTP”, clonando un repositorio público de github, creando el proyecto directamente en la instancia y modificándolo según se indica o por el medio que mejor le convenga al estudiante.</a:t>
            </a:r>
            <a:endParaRPr/>
          </a:p>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El nombre del balanceador de carga debe seguir el siguiente formato: elb-semi1-a-2s2024-ht1-#carné</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544" name="Google Shape;544;p31"/>
          <p:cNvSpPr txBox="1"/>
          <p:nvPr/>
        </p:nvSpPr>
        <p:spPr>
          <a:xfrm>
            <a:off x="5752207" y="547688"/>
            <a:ext cx="6783586" cy="9048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i="0" lang="en-US" sz="5599" u="none" cap="none" strike="noStrike">
                <a:solidFill>
                  <a:srgbClr val="FFFFFF"/>
                </a:solidFill>
                <a:latin typeface="Poppins"/>
                <a:ea typeface="Poppins"/>
                <a:cs typeface="Poppins"/>
                <a:sym typeface="Poppins"/>
              </a:rPr>
              <a:t>Hoja de Trabajo #1</a:t>
            </a:r>
            <a:endParaRPr/>
          </a:p>
        </p:txBody>
      </p:sp>
      <p:sp>
        <p:nvSpPr>
          <p:cNvPr id="545" name="Google Shape;545;p31"/>
          <p:cNvSpPr txBox="1"/>
          <p:nvPr/>
        </p:nvSpPr>
        <p:spPr>
          <a:xfrm>
            <a:off x="1744123" y="1100387"/>
            <a:ext cx="14423216" cy="58293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i="0" lang="en-US" sz="3200" u="none" cap="none" strike="noStrike">
                <a:solidFill>
                  <a:srgbClr val="FFFFFF"/>
                </a:solidFill>
                <a:latin typeface="Open Sans Light"/>
                <a:ea typeface="Open Sans Light"/>
                <a:cs typeface="Open Sans Light"/>
                <a:sym typeface="Open Sans Light"/>
              </a:rPr>
              <a:t>Parte 3: Entregable</a:t>
            </a:r>
            <a:endParaRPr/>
          </a:p>
        </p:txBody>
      </p:sp>
      <p:sp>
        <p:nvSpPr>
          <p:cNvPr id="546" name="Google Shape;546;p31"/>
          <p:cNvSpPr txBox="1"/>
          <p:nvPr/>
        </p:nvSpPr>
        <p:spPr>
          <a:xfrm>
            <a:off x="1744123" y="2406650"/>
            <a:ext cx="14799754" cy="3406775"/>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Deberá realizar un video de NO más de 10 minutos mostrando lo siguiente:</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Configuración de ambas instancias de EC2 (Instancia-1 e Instancia-2), deberá ser visible la dirección IPv4 de cada una.</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La prueba en donde se verifique que consumiendo ambas instancias directamente a sus IPv4 se obtiene una respuesta con el objeto JSON de cada una.</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La prueba en donde se consume el registro DNS tipo A del ELB y se obtiene respuesta. Se deberá consumir hasta obtener respuesta del objeto JSON de cada una.</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Se deberá realizar el ejercicio de detener una instancia y verificar que la instancia restante responde a la solicitudes.</a:t>
            </a:r>
            <a:endParaRPr/>
          </a:p>
          <a:p>
            <a:pPr indent="-215900" lvl="1" marL="431801" marR="0" rtl="0" algn="l">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Se deberá iniciar la instancia detenida y se deberá realizar la prueba del paso numero 3 nuevamente.</a:t>
            </a:r>
            <a:endParaRPr/>
          </a:p>
        </p:txBody>
      </p:sp>
      <p:sp>
        <p:nvSpPr>
          <p:cNvPr id="547" name="Google Shape;547;p31"/>
          <p:cNvSpPr txBox="1"/>
          <p:nvPr/>
        </p:nvSpPr>
        <p:spPr>
          <a:xfrm>
            <a:off x="1744123" y="1835150"/>
            <a:ext cx="14423216" cy="447675"/>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99" u="none" cap="none" strike="noStrike">
                <a:solidFill>
                  <a:srgbClr val="FFFFFF"/>
                </a:solidFill>
                <a:latin typeface="Open Sans Light"/>
                <a:ea typeface="Open Sans Light"/>
                <a:cs typeface="Open Sans Light"/>
                <a:sym typeface="Open Sans Light"/>
              </a:rPr>
              <a:t>Indicaciones:</a:t>
            </a:r>
            <a:endParaRPr/>
          </a:p>
        </p:txBody>
      </p:sp>
      <p:sp>
        <p:nvSpPr>
          <p:cNvPr id="548" name="Google Shape;548;p31"/>
          <p:cNvSpPr txBox="1"/>
          <p:nvPr/>
        </p:nvSpPr>
        <p:spPr>
          <a:xfrm>
            <a:off x="1744123" y="6137275"/>
            <a:ext cx="13556497" cy="447675"/>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99" u="none" cap="none" strike="noStrike">
                <a:solidFill>
                  <a:srgbClr val="FFFFFF"/>
                </a:solidFill>
                <a:latin typeface="Open Sans Light"/>
                <a:ea typeface="Open Sans Light"/>
                <a:cs typeface="Open Sans Light"/>
                <a:sym typeface="Open Sans Light"/>
              </a:rPr>
              <a:t>Consideraciones:</a:t>
            </a:r>
            <a:endParaRPr/>
          </a:p>
        </p:txBody>
      </p:sp>
      <p:sp>
        <p:nvSpPr>
          <p:cNvPr id="549" name="Google Shape;549;p31"/>
          <p:cNvSpPr txBox="1"/>
          <p:nvPr/>
        </p:nvSpPr>
        <p:spPr>
          <a:xfrm>
            <a:off x="1932392" y="6708775"/>
            <a:ext cx="14046677" cy="2549525"/>
          </a:xfrm>
          <a:prstGeom prst="rect">
            <a:avLst/>
          </a:prstGeom>
          <a:noFill/>
          <a:ln>
            <a:noFill/>
          </a:ln>
        </p:spPr>
        <p:txBody>
          <a:bodyPr anchorCtr="0" anchor="t" bIns="0" lIns="0" spcFirstLastPara="1" rIns="0" wrap="square" tIns="0">
            <a:spAutoFit/>
          </a:bodyPr>
          <a:lstStyle/>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La instancia a detener deberá ser la “Instancia-2”.</a:t>
            </a:r>
            <a:endParaRPr/>
          </a:p>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No es necesario que explique las configuraciones, únicamente deben de ser visibles.</a:t>
            </a:r>
            <a:endParaRPr/>
          </a:p>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Entregable en UEDI del URL de la grabación guardada en Google Drive (verificar que sea de acceso público).</a:t>
            </a:r>
            <a:endParaRPr/>
          </a:p>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Seguir indicaciones, si se tiene alguna duda o consulta realizarla por medio de los foros.</a:t>
            </a:r>
            <a:endParaRPr/>
          </a:p>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La grabación debe ser individual, cada estudiante debe realizar su respectivo video.</a:t>
            </a:r>
            <a:endParaRPr/>
          </a:p>
          <a:p>
            <a:pPr indent="-215900" lvl="1" marL="431801" marR="0" rtl="0" algn="just">
              <a:lnSpc>
                <a:spcPct val="170000"/>
              </a:lnSpc>
              <a:spcBef>
                <a:spcPts val="0"/>
              </a:spcBef>
              <a:spcAft>
                <a:spcPts val="0"/>
              </a:spcAft>
              <a:buClr>
                <a:srgbClr val="FFFFFF"/>
              </a:buClr>
              <a:buSzPts val="2000"/>
              <a:buFont typeface="Open Sans"/>
              <a:buAutoNum type="arabicPeriod"/>
            </a:pPr>
            <a:r>
              <a:rPr b="0" i="0" lang="en-US" sz="2000" u="none" cap="none" strike="noStrike">
                <a:solidFill>
                  <a:srgbClr val="FFFFFF"/>
                </a:solidFill>
                <a:latin typeface="Open Sans"/>
                <a:ea typeface="Open Sans"/>
                <a:cs typeface="Open Sans"/>
                <a:sym typeface="Open Sans"/>
              </a:rPr>
              <a:t>Al iniciar el video el estudiante debe decir en voz entendible su nombre y carnet.</a:t>
            </a:r>
            <a:endParaRPr/>
          </a:p>
        </p:txBody>
      </p:sp>
      <p:sp>
        <p:nvSpPr>
          <p:cNvPr id="550" name="Google Shape;550;p31"/>
          <p:cNvSpPr txBox="1"/>
          <p:nvPr/>
        </p:nvSpPr>
        <p:spPr>
          <a:xfrm>
            <a:off x="5430589" y="9420225"/>
            <a:ext cx="9127634" cy="407670"/>
          </a:xfrm>
          <a:prstGeom prst="rect">
            <a:avLst/>
          </a:prstGeom>
          <a:noFill/>
          <a:ln>
            <a:noFill/>
          </a:ln>
        </p:spPr>
        <p:txBody>
          <a:bodyPr anchorCtr="0" anchor="t" bIns="0" lIns="0" spcFirstLastPara="1" rIns="0" wrap="square" tIns="0">
            <a:spAutoFit/>
          </a:bodyPr>
          <a:lstStyle/>
          <a:p>
            <a:pPr indent="0" lvl="0" marL="0" marR="0" rtl="0" algn="just">
              <a:lnSpc>
                <a:spcPct val="150021"/>
              </a:lnSpc>
              <a:spcBef>
                <a:spcPts val="0"/>
              </a:spcBef>
              <a:spcAft>
                <a:spcPts val="0"/>
              </a:spcAft>
              <a:buNone/>
            </a:pPr>
            <a:r>
              <a:rPr b="1" i="0" lang="en-US" sz="2299" u="none" cap="none" strike="noStrike">
                <a:solidFill>
                  <a:srgbClr val="FFFFFF"/>
                </a:solidFill>
                <a:latin typeface="Open Sans"/>
                <a:ea typeface="Open Sans"/>
                <a:cs typeface="Open Sans"/>
                <a:sym typeface="Open Sans"/>
              </a:rPr>
              <a:t>FECHA DE ENTREGA LÍMITE: Jueves 05 de Septiembre del 2024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4"/>
          <p:cNvGrpSpPr/>
          <p:nvPr/>
        </p:nvGrpSpPr>
        <p:grpSpPr>
          <a:xfrm>
            <a:off x="10486047" y="-393238"/>
            <a:ext cx="8354713" cy="10928814"/>
            <a:chOff x="0" y="-38100"/>
            <a:chExt cx="2200418" cy="2878371"/>
          </a:xfrm>
        </p:grpSpPr>
        <p:sp>
          <p:nvSpPr>
            <p:cNvPr id="148" name="Google Shape;148;p4"/>
            <p:cNvSpPr/>
            <p:nvPr/>
          </p:nvSpPr>
          <p:spPr>
            <a:xfrm>
              <a:off x="0" y="0"/>
              <a:ext cx="2200418" cy="2840271"/>
            </a:xfrm>
            <a:custGeom>
              <a:rect b="b" l="l" r="r" t="t"/>
              <a:pathLst>
                <a:path extrusionOk="0" h="2840271" w="2200418">
                  <a:moveTo>
                    <a:pt x="0" y="0"/>
                  </a:moveTo>
                  <a:lnTo>
                    <a:pt x="2200418" y="0"/>
                  </a:lnTo>
                  <a:lnTo>
                    <a:pt x="2200418" y="2840271"/>
                  </a:lnTo>
                  <a:lnTo>
                    <a:pt x="0" y="2840271"/>
                  </a:lnTo>
                  <a:close/>
                </a:path>
              </a:pathLst>
            </a:custGeom>
            <a:solidFill>
              <a:srgbClr val="CADDFF"/>
            </a:solidFill>
            <a:ln>
              <a:noFill/>
            </a:ln>
          </p:spPr>
        </p:sp>
        <p:sp>
          <p:nvSpPr>
            <p:cNvPr id="149" name="Google Shape;149;p4"/>
            <p:cNvSpPr txBox="1"/>
            <p:nvPr/>
          </p:nvSpPr>
          <p:spPr>
            <a:xfrm>
              <a:off x="0" y="-38100"/>
              <a:ext cx="2200418"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4"/>
          <p:cNvSpPr/>
          <p:nvPr/>
        </p:nvSpPr>
        <p:spPr>
          <a:xfrm>
            <a:off x="10818075" y="1530314"/>
            <a:ext cx="7235417" cy="7226372"/>
          </a:xfrm>
          <a:custGeom>
            <a:rect b="b" l="l" r="r" t="t"/>
            <a:pathLst>
              <a:path extrusionOk="0" h="7226372" w="7235417">
                <a:moveTo>
                  <a:pt x="0" y="0"/>
                </a:moveTo>
                <a:lnTo>
                  <a:pt x="7235416" y="0"/>
                </a:lnTo>
                <a:lnTo>
                  <a:pt x="7235416" y="7226372"/>
                </a:lnTo>
                <a:lnTo>
                  <a:pt x="0" y="7226372"/>
                </a:lnTo>
                <a:lnTo>
                  <a:pt x="0" y="0"/>
                </a:lnTo>
                <a:close/>
              </a:path>
            </a:pathLst>
          </a:custGeom>
          <a:blipFill rotWithShape="1">
            <a:blip r:embed="rId3">
              <a:alphaModFix/>
            </a:blip>
            <a:stretch>
              <a:fillRect b="0" l="0" r="0" t="0"/>
            </a:stretch>
          </a:blipFill>
          <a:ln>
            <a:noFill/>
          </a:ln>
        </p:spPr>
      </p:sp>
      <p:sp>
        <p:nvSpPr>
          <p:cNvPr id="151" name="Google Shape;151;p4"/>
          <p:cNvSpPr/>
          <p:nvPr/>
        </p:nvSpPr>
        <p:spPr>
          <a:xfrm>
            <a:off x="1491063" y="2789115"/>
            <a:ext cx="7055194" cy="5432500"/>
          </a:xfrm>
          <a:custGeom>
            <a:rect b="b" l="l" r="r" t="t"/>
            <a:pathLst>
              <a:path extrusionOk="0" h="5432500" w="7055194">
                <a:moveTo>
                  <a:pt x="0" y="0"/>
                </a:moveTo>
                <a:lnTo>
                  <a:pt x="7055195" y="0"/>
                </a:lnTo>
                <a:lnTo>
                  <a:pt x="7055195" y="5432500"/>
                </a:lnTo>
                <a:lnTo>
                  <a:pt x="0" y="5432500"/>
                </a:lnTo>
                <a:lnTo>
                  <a:pt x="0" y="0"/>
                </a:lnTo>
                <a:close/>
              </a:path>
            </a:pathLst>
          </a:custGeom>
          <a:blipFill rotWithShape="1">
            <a:blip r:embed="rId4">
              <a:alphaModFix amt="30000"/>
            </a:blip>
            <a:stretch>
              <a:fillRect b="0" l="0" r="0" t="0"/>
            </a:stretch>
          </a:blipFill>
          <a:ln>
            <a:noFill/>
          </a:ln>
        </p:spPr>
      </p:sp>
      <p:sp>
        <p:nvSpPr>
          <p:cNvPr id="152" name="Google Shape;152;p4"/>
          <p:cNvSpPr txBox="1"/>
          <p:nvPr/>
        </p:nvSpPr>
        <p:spPr>
          <a:xfrm>
            <a:off x="1028700" y="2239327"/>
            <a:ext cx="8564099" cy="5732145"/>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El servicio de traducción automática neuronal ofrece una solución eficaz y rápida para la traducción entre idiomas. </a:t>
            </a:r>
            <a:endParaRPr/>
          </a:p>
          <a:p>
            <a:pPr indent="0" lvl="0" marL="0" marR="0" rtl="0" algn="just">
              <a:lnSpc>
                <a:spcPct val="150017"/>
              </a:lnSpc>
              <a:spcBef>
                <a:spcPts val="0"/>
              </a:spcBef>
              <a:spcAft>
                <a:spcPts val="0"/>
              </a:spcAft>
              <a:buNone/>
            </a:pPr>
            <a:r>
              <a:t/>
            </a:r>
            <a:endParaRPr b="0" i="0" sz="2799" u="none" cap="none" strike="noStrike">
              <a:solidFill>
                <a:srgbClr val="000000"/>
              </a:solidFill>
              <a:latin typeface="Montserrat"/>
              <a:ea typeface="Montserrat"/>
              <a:cs typeface="Montserrat"/>
              <a:sym typeface="Montserrat"/>
            </a:endParaRPr>
          </a:p>
          <a:p>
            <a:pPr indent="0" lvl="0" marL="0" marR="0" rtl="0" algn="just">
              <a:lnSpc>
                <a:spcPct val="150017"/>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La traducción automática neuronal es una forma de automatización de traducciones entre idiomas que usa modelos de aprendizaje profundo para ofrecer traducciones más naturales y precisas que los algoritmos estadísticos tradicionales y de traducción badado en reglas.</a:t>
            </a:r>
            <a:endParaRPr/>
          </a:p>
        </p:txBody>
      </p:sp>
      <p:sp>
        <p:nvSpPr>
          <p:cNvPr id="153" name="Google Shape;153;p4"/>
          <p:cNvSpPr txBox="1"/>
          <p:nvPr/>
        </p:nvSpPr>
        <p:spPr>
          <a:xfrm>
            <a:off x="1028700" y="1162050"/>
            <a:ext cx="6619222"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translate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157" name="Shape 157"/>
        <p:cNvGrpSpPr/>
        <p:nvPr/>
      </p:nvGrpSpPr>
      <p:grpSpPr>
        <a:xfrm>
          <a:off x="0" y="0"/>
          <a:ext cx="0" cy="0"/>
          <a:chOff x="0" y="0"/>
          <a:chExt cx="0" cy="0"/>
        </a:xfrm>
      </p:grpSpPr>
      <p:grpSp>
        <p:nvGrpSpPr>
          <p:cNvPr id="158" name="Google Shape;158;p5"/>
          <p:cNvGrpSpPr/>
          <p:nvPr/>
        </p:nvGrpSpPr>
        <p:grpSpPr>
          <a:xfrm>
            <a:off x="10486047" y="-393238"/>
            <a:ext cx="8354713" cy="10928814"/>
            <a:chOff x="0" y="-38100"/>
            <a:chExt cx="2200418" cy="2878371"/>
          </a:xfrm>
        </p:grpSpPr>
        <p:sp>
          <p:nvSpPr>
            <p:cNvPr id="159" name="Google Shape;159;p5"/>
            <p:cNvSpPr/>
            <p:nvPr/>
          </p:nvSpPr>
          <p:spPr>
            <a:xfrm>
              <a:off x="0" y="0"/>
              <a:ext cx="2200418" cy="2840271"/>
            </a:xfrm>
            <a:custGeom>
              <a:rect b="b" l="l" r="r" t="t"/>
              <a:pathLst>
                <a:path extrusionOk="0" h="2840271" w="2200418">
                  <a:moveTo>
                    <a:pt x="0" y="0"/>
                  </a:moveTo>
                  <a:lnTo>
                    <a:pt x="2200418" y="0"/>
                  </a:lnTo>
                  <a:lnTo>
                    <a:pt x="2200418" y="2840271"/>
                  </a:lnTo>
                  <a:lnTo>
                    <a:pt x="0" y="2840271"/>
                  </a:lnTo>
                  <a:close/>
                </a:path>
              </a:pathLst>
            </a:custGeom>
            <a:solidFill>
              <a:srgbClr val="FFFFFF"/>
            </a:solidFill>
            <a:ln>
              <a:noFill/>
            </a:ln>
          </p:spPr>
        </p:sp>
        <p:sp>
          <p:nvSpPr>
            <p:cNvPr id="160" name="Google Shape;160;p5"/>
            <p:cNvSpPr txBox="1"/>
            <p:nvPr/>
          </p:nvSpPr>
          <p:spPr>
            <a:xfrm>
              <a:off x="0" y="-38100"/>
              <a:ext cx="2200418" cy="2878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5"/>
          <p:cNvSpPr/>
          <p:nvPr/>
        </p:nvSpPr>
        <p:spPr>
          <a:xfrm>
            <a:off x="10973869" y="1873126"/>
            <a:ext cx="7142158" cy="7273999"/>
          </a:xfrm>
          <a:custGeom>
            <a:rect b="b" l="l" r="r" t="t"/>
            <a:pathLst>
              <a:path extrusionOk="0" h="7273999" w="7142158">
                <a:moveTo>
                  <a:pt x="0" y="0"/>
                </a:moveTo>
                <a:lnTo>
                  <a:pt x="7142158" y="0"/>
                </a:lnTo>
                <a:lnTo>
                  <a:pt x="7142158" y="7273999"/>
                </a:lnTo>
                <a:lnTo>
                  <a:pt x="0" y="7273999"/>
                </a:lnTo>
                <a:lnTo>
                  <a:pt x="0" y="0"/>
                </a:lnTo>
                <a:close/>
              </a:path>
            </a:pathLst>
          </a:custGeom>
          <a:blipFill rotWithShape="1">
            <a:blip r:embed="rId3">
              <a:alphaModFix/>
            </a:blip>
            <a:stretch>
              <a:fillRect b="0" l="0" r="0" t="0"/>
            </a:stretch>
          </a:blipFill>
          <a:ln>
            <a:noFill/>
          </a:ln>
        </p:spPr>
      </p:sp>
      <p:sp>
        <p:nvSpPr>
          <p:cNvPr id="162" name="Google Shape;162;p5"/>
          <p:cNvSpPr txBox="1"/>
          <p:nvPr/>
        </p:nvSpPr>
        <p:spPr>
          <a:xfrm>
            <a:off x="1028700" y="1162050"/>
            <a:ext cx="6853731" cy="1078866"/>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i="0" lang="en-US" sz="8000" u="none" cap="none" strike="noStrike">
                <a:solidFill>
                  <a:srgbClr val="000000"/>
                </a:solidFill>
                <a:latin typeface="Bebas Neue"/>
                <a:ea typeface="Bebas Neue"/>
                <a:cs typeface="Bebas Neue"/>
                <a:sym typeface="Bebas Neue"/>
              </a:rPr>
              <a:t>amazon translate</a:t>
            </a:r>
            <a:endParaRPr/>
          </a:p>
        </p:txBody>
      </p:sp>
      <p:sp>
        <p:nvSpPr>
          <p:cNvPr id="163" name="Google Shape;163;p5"/>
          <p:cNvSpPr txBox="1"/>
          <p:nvPr/>
        </p:nvSpPr>
        <p:spPr>
          <a:xfrm>
            <a:off x="1028700" y="2075108"/>
            <a:ext cx="8115300" cy="6051059"/>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b="0" i="0" lang="en-US" sz="2929" u="none" cap="none" strike="noStrike">
                <a:solidFill>
                  <a:srgbClr val="000000"/>
                </a:solidFill>
                <a:latin typeface="Montserrat"/>
                <a:ea typeface="Montserrat"/>
                <a:cs typeface="Montserrat"/>
                <a:sym typeface="Montserrat"/>
              </a:rPr>
              <a:t>Facilita la localización de contenido, como sitios web y aplicaciones, para usuarios internacionales, permitiendo la eficiente traducción de grandes volúmenes de texto. </a:t>
            </a:r>
            <a:endParaRPr/>
          </a:p>
          <a:p>
            <a:pPr indent="0" lvl="0" marL="0" marR="0" rtl="0" algn="just">
              <a:lnSpc>
                <a:spcPct val="150017"/>
              </a:lnSpc>
              <a:spcBef>
                <a:spcPts val="0"/>
              </a:spcBef>
              <a:spcAft>
                <a:spcPts val="0"/>
              </a:spcAft>
              <a:buNone/>
            </a:pPr>
            <a:r>
              <a:t/>
            </a:r>
            <a:endParaRPr b="0" i="0" sz="2929" u="none" cap="none" strike="noStrike">
              <a:solidFill>
                <a:srgbClr val="000000"/>
              </a:solidFill>
              <a:latin typeface="Montserrat"/>
              <a:ea typeface="Montserrat"/>
              <a:cs typeface="Montserrat"/>
              <a:sym typeface="Montserrat"/>
            </a:endParaRPr>
          </a:p>
          <a:p>
            <a:pPr indent="0" lvl="0" marL="0" marR="0" rtl="0" algn="just">
              <a:lnSpc>
                <a:spcPct val="150017"/>
              </a:lnSpc>
              <a:spcBef>
                <a:spcPts val="0"/>
              </a:spcBef>
              <a:spcAft>
                <a:spcPts val="0"/>
              </a:spcAft>
              <a:buNone/>
            </a:pPr>
            <a:r>
              <a:rPr b="0" i="0" lang="en-US" sz="2929" u="none" cap="none" strike="noStrike">
                <a:solidFill>
                  <a:srgbClr val="000000"/>
                </a:solidFill>
                <a:latin typeface="Montserrat"/>
                <a:ea typeface="Montserrat"/>
                <a:cs typeface="Montserrat"/>
                <a:sym typeface="Montserrat"/>
              </a:rPr>
              <a:t>La capa gratuita del servicio incluye la traducción de hasta 2 millones de caracteres por mes, ofreciendo una solución accesible y eficaz para las necesidades de traducción.</a:t>
            </a:r>
            <a:endParaRPr/>
          </a:p>
          <a:p>
            <a:pPr indent="0" lvl="0" marL="0" marR="0" rtl="0" algn="just">
              <a:lnSpc>
                <a:spcPct val="150017"/>
              </a:lnSpc>
              <a:spcBef>
                <a:spcPts val="0"/>
              </a:spcBef>
              <a:spcAft>
                <a:spcPts val="0"/>
              </a:spcAft>
              <a:buNone/>
            </a:pPr>
            <a:r>
              <a:t/>
            </a:r>
            <a:endParaRPr b="0" i="0" sz="2929" u="none" cap="none" strike="noStrike">
              <a:solidFill>
                <a:srgbClr val="000000"/>
              </a:solidFill>
              <a:latin typeface="Montserrat"/>
              <a:ea typeface="Montserrat"/>
              <a:cs typeface="Montserrat"/>
              <a:sym typeface="Montserrat"/>
            </a:endParaRPr>
          </a:p>
        </p:txBody>
      </p:sp>
      <p:sp>
        <p:nvSpPr>
          <p:cNvPr id="164" name="Google Shape;164;p5"/>
          <p:cNvSpPr/>
          <p:nvPr/>
        </p:nvSpPr>
        <p:spPr>
          <a:xfrm>
            <a:off x="1506697" y="2315527"/>
            <a:ext cx="7055194" cy="5432500"/>
          </a:xfrm>
          <a:custGeom>
            <a:rect b="b" l="l" r="r" t="t"/>
            <a:pathLst>
              <a:path extrusionOk="0" h="5432500" w="7055194">
                <a:moveTo>
                  <a:pt x="0" y="0"/>
                </a:moveTo>
                <a:lnTo>
                  <a:pt x="7055195" y="0"/>
                </a:lnTo>
                <a:lnTo>
                  <a:pt x="7055195" y="5432500"/>
                </a:lnTo>
                <a:lnTo>
                  <a:pt x="0" y="5432500"/>
                </a:lnTo>
                <a:lnTo>
                  <a:pt x="0" y="0"/>
                </a:lnTo>
                <a:close/>
              </a:path>
            </a:pathLst>
          </a:custGeom>
          <a:blipFill rotWithShape="1">
            <a:blip r:embed="rId4">
              <a:alphaModFix amt="30000"/>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168" name="Shape 168"/>
        <p:cNvGrpSpPr/>
        <p:nvPr/>
      </p:nvGrpSpPr>
      <p:grpSpPr>
        <a:xfrm>
          <a:off x="0" y="0"/>
          <a:ext cx="0" cy="0"/>
          <a:chOff x="0" y="0"/>
          <a:chExt cx="0" cy="0"/>
        </a:xfrm>
      </p:grpSpPr>
      <p:grpSp>
        <p:nvGrpSpPr>
          <p:cNvPr id="169" name="Google Shape;169;p6"/>
          <p:cNvGrpSpPr/>
          <p:nvPr/>
        </p:nvGrpSpPr>
        <p:grpSpPr>
          <a:xfrm>
            <a:off x="1601536" y="2380790"/>
            <a:ext cx="3451574" cy="6877510"/>
            <a:chOff x="0" y="-38100"/>
            <a:chExt cx="909057" cy="1811361"/>
          </a:xfrm>
        </p:grpSpPr>
        <p:sp>
          <p:nvSpPr>
            <p:cNvPr id="170" name="Google Shape;170;p6"/>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2" name="Google Shape;172;p6"/>
          <p:cNvGrpSpPr/>
          <p:nvPr/>
        </p:nvGrpSpPr>
        <p:grpSpPr>
          <a:xfrm>
            <a:off x="9335765" y="2380790"/>
            <a:ext cx="3451574" cy="6877510"/>
            <a:chOff x="0" y="-38100"/>
            <a:chExt cx="909057" cy="1811361"/>
          </a:xfrm>
        </p:grpSpPr>
        <p:sp>
          <p:nvSpPr>
            <p:cNvPr id="173" name="Google Shape;173;p6"/>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 name="Google Shape;175;p6"/>
          <p:cNvGrpSpPr/>
          <p:nvPr/>
        </p:nvGrpSpPr>
        <p:grpSpPr>
          <a:xfrm>
            <a:off x="13202879" y="2380790"/>
            <a:ext cx="3451574" cy="6877510"/>
            <a:chOff x="0" y="-38100"/>
            <a:chExt cx="909057" cy="1811361"/>
          </a:xfrm>
        </p:grpSpPr>
        <p:sp>
          <p:nvSpPr>
            <p:cNvPr id="176" name="Google Shape;176;p6"/>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6"/>
          <p:cNvGrpSpPr/>
          <p:nvPr/>
        </p:nvGrpSpPr>
        <p:grpSpPr>
          <a:xfrm>
            <a:off x="5468650" y="2380790"/>
            <a:ext cx="3451574" cy="6877510"/>
            <a:chOff x="0" y="-38100"/>
            <a:chExt cx="909057" cy="1811361"/>
          </a:xfrm>
        </p:grpSpPr>
        <p:sp>
          <p:nvSpPr>
            <p:cNvPr id="179" name="Google Shape;179;p6"/>
            <p:cNvSpPr/>
            <p:nvPr/>
          </p:nvSpPr>
          <p:spPr>
            <a:xfrm>
              <a:off x="0" y="0"/>
              <a:ext cx="909057" cy="1773261"/>
            </a:xfrm>
            <a:custGeom>
              <a:rect b="b" l="l" r="r" t="t"/>
              <a:pathLst>
                <a:path extrusionOk="0" h="1773261" w="909057">
                  <a:moveTo>
                    <a:pt x="76262" y="0"/>
                  </a:moveTo>
                  <a:lnTo>
                    <a:pt x="832794" y="0"/>
                  </a:lnTo>
                  <a:cubicBezTo>
                    <a:pt x="874913" y="0"/>
                    <a:pt x="909057" y="34144"/>
                    <a:pt x="909057" y="76262"/>
                  </a:cubicBezTo>
                  <a:lnTo>
                    <a:pt x="909057" y="1696998"/>
                  </a:lnTo>
                  <a:cubicBezTo>
                    <a:pt x="909057" y="1717224"/>
                    <a:pt x="901022" y="1736622"/>
                    <a:pt x="886720" y="1750924"/>
                  </a:cubicBezTo>
                  <a:cubicBezTo>
                    <a:pt x="872418" y="1765226"/>
                    <a:pt x="853020" y="1773261"/>
                    <a:pt x="832794" y="1773261"/>
                  </a:cubicBezTo>
                  <a:lnTo>
                    <a:pt x="76262" y="1773261"/>
                  </a:lnTo>
                  <a:cubicBezTo>
                    <a:pt x="34144" y="1773261"/>
                    <a:pt x="0" y="1739117"/>
                    <a:pt x="0" y="1696998"/>
                  </a:cubicBezTo>
                  <a:lnTo>
                    <a:pt x="0" y="76262"/>
                  </a:lnTo>
                  <a:cubicBezTo>
                    <a:pt x="0" y="34144"/>
                    <a:pt x="34144" y="0"/>
                    <a:pt x="76262"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txBox="1"/>
            <p:nvPr/>
          </p:nvSpPr>
          <p:spPr>
            <a:xfrm>
              <a:off x="0" y="-38100"/>
              <a:ext cx="909057" cy="18113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1" name="Google Shape;181;p6"/>
          <p:cNvSpPr txBox="1"/>
          <p:nvPr/>
        </p:nvSpPr>
        <p:spPr>
          <a:xfrm>
            <a:off x="2019291" y="2979650"/>
            <a:ext cx="2657633" cy="16351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500" u="none" cap="none" strike="noStrike">
                <a:solidFill>
                  <a:srgbClr val="000000"/>
                </a:solidFill>
                <a:latin typeface="Montserrat"/>
                <a:ea typeface="Montserrat"/>
                <a:cs typeface="Montserrat"/>
                <a:sym typeface="Montserrat"/>
              </a:rPr>
              <a:t>Traducción precisa con aprendizaje automático</a:t>
            </a:r>
            <a:endParaRPr/>
          </a:p>
        </p:txBody>
      </p:sp>
      <p:sp>
        <p:nvSpPr>
          <p:cNvPr id="182" name="Google Shape;182;p6"/>
          <p:cNvSpPr txBox="1"/>
          <p:nvPr/>
        </p:nvSpPr>
        <p:spPr>
          <a:xfrm>
            <a:off x="1846689" y="4768076"/>
            <a:ext cx="3002837" cy="317754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Mediante el uso de traducción neural en la nube, Amazon Translate asegura que las traducciones no sólo sean rápidas sino extremadamente precisas.</a:t>
            </a:r>
            <a:endParaRPr/>
          </a:p>
        </p:txBody>
      </p:sp>
      <p:sp>
        <p:nvSpPr>
          <p:cNvPr id="183" name="Google Shape;183;p6"/>
          <p:cNvSpPr txBox="1"/>
          <p:nvPr/>
        </p:nvSpPr>
        <p:spPr>
          <a:xfrm>
            <a:off x="9739375" y="2979650"/>
            <a:ext cx="2657633" cy="4502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Escalabilidad</a:t>
            </a:r>
            <a:endParaRPr/>
          </a:p>
        </p:txBody>
      </p:sp>
      <p:sp>
        <p:nvSpPr>
          <p:cNvPr id="184" name="Google Shape;184;p6"/>
          <p:cNvSpPr txBox="1"/>
          <p:nvPr/>
        </p:nvSpPr>
        <p:spPr>
          <a:xfrm>
            <a:off x="9539350" y="3630351"/>
            <a:ext cx="3044404" cy="43776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Este servicio es altamente escalable, lo que significa que puede manejar una gran cantidad de solicitudes de traducción, desde pequeñas empresas hasta grandes corporaciones globales.</a:t>
            </a:r>
            <a:endParaRPr/>
          </a:p>
        </p:txBody>
      </p:sp>
      <p:sp>
        <p:nvSpPr>
          <p:cNvPr id="185" name="Google Shape;185;p6"/>
          <p:cNvSpPr txBox="1"/>
          <p:nvPr/>
        </p:nvSpPr>
        <p:spPr>
          <a:xfrm>
            <a:off x="13606489" y="2979650"/>
            <a:ext cx="2657633" cy="13646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Amplia Variedad de idiomas</a:t>
            </a:r>
            <a:endParaRPr/>
          </a:p>
        </p:txBody>
      </p:sp>
      <p:sp>
        <p:nvSpPr>
          <p:cNvPr id="186" name="Google Shape;186;p6"/>
          <p:cNvSpPr txBox="1"/>
          <p:nvPr/>
        </p:nvSpPr>
        <p:spPr>
          <a:xfrm>
            <a:off x="13406464" y="4557625"/>
            <a:ext cx="3044404" cy="35775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Amazon Translate admite una amplia gama de idiomas, lo que permite a las organizaciones comunicarse efectivamente en diferentes partes del mundo.</a:t>
            </a:r>
            <a:endParaRPr/>
          </a:p>
        </p:txBody>
      </p:sp>
      <p:sp>
        <p:nvSpPr>
          <p:cNvPr id="187" name="Google Shape;187;p6"/>
          <p:cNvSpPr txBox="1"/>
          <p:nvPr/>
        </p:nvSpPr>
        <p:spPr>
          <a:xfrm>
            <a:off x="3694655" y="1334903"/>
            <a:ext cx="1089869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Beneficios del uso de Amazon Translate</a:t>
            </a:r>
            <a:endParaRPr/>
          </a:p>
        </p:txBody>
      </p:sp>
      <p:sp>
        <p:nvSpPr>
          <p:cNvPr id="188" name="Google Shape;188;p6"/>
          <p:cNvSpPr txBox="1"/>
          <p:nvPr/>
        </p:nvSpPr>
        <p:spPr>
          <a:xfrm>
            <a:off x="5868507" y="2979650"/>
            <a:ext cx="2657633" cy="12255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500" u="none" cap="none" strike="noStrike">
                <a:solidFill>
                  <a:srgbClr val="000000"/>
                </a:solidFill>
                <a:latin typeface="Montserrat"/>
                <a:ea typeface="Montserrat"/>
                <a:cs typeface="Montserrat"/>
                <a:sym typeface="Montserrat"/>
              </a:rPr>
              <a:t>Traducción de documentos en tiempo real</a:t>
            </a:r>
            <a:endParaRPr/>
          </a:p>
        </p:txBody>
      </p:sp>
      <p:sp>
        <p:nvSpPr>
          <p:cNvPr id="189" name="Google Shape;189;p6"/>
          <p:cNvSpPr txBox="1"/>
          <p:nvPr/>
        </p:nvSpPr>
        <p:spPr>
          <a:xfrm>
            <a:off x="5675217" y="4368026"/>
            <a:ext cx="3044213" cy="27774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 Con Amazon Translate, los documentos, independientemente de su tamaño se traducen rápidamente.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7"/>
          <p:cNvGrpSpPr/>
          <p:nvPr/>
        </p:nvGrpSpPr>
        <p:grpSpPr>
          <a:xfrm>
            <a:off x="1617541" y="2533190"/>
            <a:ext cx="3451574" cy="4802826"/>
            <a:chOff x="0" y="-38100"/>
            <a:chExt cx="909057" cy="1264942"/>
          </a:xfrm>
        </p:grpSpPr>
        <p:sp>
          <p:nvSpPr>
            <p:cNvPr id="195" name="Google Shape;195;p7"/>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7" name="Google Shape;197;p7"/>
          <p:cNvGrpSpPr/>
          <p:nvPr/>
        </p:nvGrpSpPr>
        <p:grpSpPr>
          <a:xfrm>
            <a:off x="9351770" y="2533190"/>
            <a:ext cx="3451574" cy="4802826"/>
            <a:chOff x="0" y="-38100"/>
            <a:chExt cx="909057" cy="1264942"/>
          </a:xfrm>
        </p:grpSpPr>
        <p:sp>
          <p:nvSpPr>
            <p:cNvPr id="198" name="Google Shape;198;p7"/>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0" name="Google Shape;200;p7"/>
          <p:cNvGrpSpPr/>
          <p:nvPr/>
        </p:nvGrpSpPr>
        <p:grpSpPr>
          <a:xfrm>
            <a:off x="13218884" y="2533190"/>
            <a:ext cx="3451574" cy="4802826"/>
            <a:chOff x="0" y="-38100"/>
            <a:chExt cx="909057" cy="1264942"/>
          </a:xfrm>
        </p:grpSpPr>
        <p:sp>
          <p:nvSpPr>
            <p:cNvPr id="201" name="Google Shape;201;p7"/>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7"/>
          <p:cNvGrpSpPr/>
          <p:nvPr/>
        </p:nvGrpSpPr>
        <p:grpSpPr>
          <a:xfrm>
            <a:off x="5484656" y="2533190"/>
            <a:ext cx="3451574" cy="4802826"/>
            <a:chOff x="0" y="-38100"/>
            <a:chExt cx="909057" cy="1264942"/>
          </a:xfrm>
        </p:grpSpPr>
        <p:sp>
          <p:nvSpPr>
            <p:cNvPr id="204" name="Google Shape;204;p7"/>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7"/>
          <p:cNvSpPr/>
          <p:nvPr/>
        </p:nvSpPr>
        <p:spPr>
          <a:xfrm>
            <a:off x="353057" y="6710660"/>
            <a:ext cx="3364477" cy="3229898"/>
          </a:xfrm>
          <a:custGeom>
            <a:rect b="b" l="l" r="r" t="t"/>
            <a:pathLst>
              <a:path extrusionOk="0" h="3229898" w="3364477">
                <a:moveTo>
                  <a:pt x="0" y="0"/>
                </a:moveTo>
                <a:lnTo>
                  <a:pt x="3364478" y="0"/>
                </a:lnTo>
                <a:lnTo>
                  <a:pt x="3364478" y="3229898"/>
                </a:lnTo>
                <a:lnTo>
                  <a:pt x="0" y="3229898"/>
                </a:lnTo>
                <a:lnTo>
                  <a:pt x="0" y="0"/>
                </a:lnTo>
                <a:close/>
              </a:path>
            </a:pathLst>
          </a:custGeom>
          <a:blipFill rotWithShape="1">
            <a:blip r:embed="rId3">
              <a:alphaModFix/>
            </a:blip>
            <a:stretch>
              <a:fillRect b="0" l="0" r="0" t="0"/>
            </a:stretch>
          </a:blipFill>
          <a:ln>
            <a:noFill/>
          </a:ln>
        </p:spPr>
      </p:sp>
      <p:sp>
        <p:nvSpPr>
          <p:cNvPr id="207" name="Google Shape;207;p7"/>
          <p:cNvSpPr/>
          <p:nvPr/>
        </p:nvSpPr>
        <p:spPr>
          <a:xfrm>
            <a:off x="15436767" y="-1028700"/>
            <a:ext cx="4927904" cy="4114800"/>
          </a:xfrm>
          <a:custGeom>
            <a:rect b="b" l="l" r="r" t="t"/>
            <a:pathLst>
              <a:path extrusionOk="0" h="4114800" w="4927904">
                <a:moveTo>
                  <a:pt x="0" y="0"/>
                </a:moveTo>
                <a:lnTo>
                  <a:pt x="4927904" y="0"/>
                </a:lnTo>
                <a:lnTo>
                  <a:pt x="4927904" y="4114800"/>
                </a:lnTo>
                <a:lnTo>
                  <a:pt x="0" y="4114800"/>
                </a:lnTo>
                <a:lnTo>
                  <a:pt x="0" y="0"/>
                </a:lnTo>
                <a:close/>
              </a:path>
            </a:pathLst>
          </a:custGeom>
          <a:blipFill rotWithShape="1">
            <a:blip r:embed="rId4">
              <a:alphaModFix/>
            </a:blip>
            <a:stretch>
              <a:fillRect b="0" l="0" r="0" t="0"/>
            </a:stretch>
          </a:blipFill>
          <a:ln>
            <a:noFill/>
          </a:ln>
        </p:spPr>
      </p:sp>
      <p:sp>
        <p:nvSpPr>
          <p:cNvPr id="208" name="Google Shape;208;p7"/>
          <p:cNvSpPr txBox="1"/>
          <p:nvPr/>
        </p:nvSpPr>
        <p:spPr>
          <a:xfrm>
            <a:off x="2035296" y="2923308"/>
            <a:ext cx="2657633" cy="9074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Traduccion de documentos</a:t>
            </a:r>
            <a:endParaRPr/>
          </a:p>
        </p:txBody>
      </p:sp>
      <p:sp>
        <p:nvSpPr>
          <p:cNvPr id="209" name="Google Shape;209;p7"/>
          <p:cNvSpPr txBox="1"/>
          <p:nvPr/>
        </p:nvSpPr>
        <p:spPr>
          <a:xfrm>
            <a:off x="1862694" y="3984393"/>
            <a:ext cx="3002837" cy="27774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Para empresas que manejan documentos multilingües, Amazon Translate ofrece la solución perfecta para traducir estos archivos de forma eficiente.</a:t>
            </a:r>
            <a:endParaRPr/>
          </a:p>
        </p:txBody>
      </p:sp>
      <p:sp>
        <p:nvSpPr>
          <p:cNvPr id="210" name="Google Shape;210;p7"/>
          <p:cNvSpPr txBox="1"/>
          <p:nvPr/>
        </p:nvSpPr>
        <p:spPr>
          <a:xfrm>
            <a:off x="9726805" y="2923308"/>
            <a:ext cx="2657633" cy="9074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Comunicación Global</a:t>
            </a:r>
            <a:endParaRPr/>
          </a:p>
        </p:txBody>
      </p:sp>
      <p:sp>
        <p:nvSpPr>
          <p:cNvPr id="211" name="Google Shape;211;p7"/>
          <p:cNvSpPr txBox="1"/>
          <p:nvPr/>
        </p:nvSpPr>
        <p:spPr>
          <a:xfrm>
            <a:off x="9533419" y="3873649"/>
            <a:ext cx="3044404" cy="317754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Ya se a través de correos electrónicos o chat en vivo, Amazon Translate puede ser implementado para traducir comunicaciones en tiempo real.</a:t>
            </a:r>
            <a:endParaRPr/>
          </a:p>
        </p:txBody>
      </p:sp>
      <p:sp>
        <p:nvSpPr>
          <p:cNvPr id="212" name="Google Shape;212;p7"/>
          <p:cNvSpPr txBox="1"/>
          <p:nvPr/>
        </p:nvSpPr>
        <p:spPr>
          <a:xfrm>
            <a:off x="13615855" y="2923308"/>
            <a:ext cx="2657633" cy="13646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Aplicaciones de viaje y turismo</a:t>
            </a:r>
            <a:endParaRPr/>
          </a:p>
        </p:txBody>
      </p:sp>
      <p:sp>
        <p:nvSpPr>
          <p:cNvPr id="213" name="Google Shape;213;p7"/>
          <p:cNvSpPr txBox="1"/>
          <p:nvPr/>
        </p:nvSpPr>
        <p:spPr>
          <a:xfrm>
            <a:off x="13422469" y="4473724"/>
            <a:ext cx="3044404" cy="237744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Amazon puede ayudar a los viajeros a comunicarse en destinos donde el idioma pueda ser una barrera.</a:t>
            </a:r>
            <a:endParaRPr/>
          </a:p>
        </p:txBody>
      </p:sp>
      <p:sp>
        <p:nvSpPr>
          <p:cNvPr id="214" name="Google Shape;214;p7"/>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Aplicaciones practicas de amazon translate</a:t>
            </a:r>
            <a:endParaRPr/>
          </a:p>
        </p:txBody>
      </p:sp>
      <p:sp>
        <p:nvSpPr>
          <p:cNvPr id="215" name="Google Shape;215;p7"/>
          <p:cNvSpPr txBox="1"/>
          <p:nvPr/>
        </p:nvSpPr>
        <p:spPr>
          <a:xfrm>
            <a:off x="5884512" y="2923308"/>
            <a:ext cx="2657633" cy="13646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000000"/>
                </a:solidFill>
                <a:latin typeface="Montserrat"/>
                <a:ea typeface="Montserrat"/>
                <a:cs typeface="Montserrat"/>
                <a:sym typeface="Montserrat"/>
              </a:rPr>
              <a:t>Contenido web multilingüe</a:t>
            </a:r>
            <a:endParaRPr/>
          </a:p>
        </p:txBody>
      </p:sp>
      <p:sp>
        <p:nvSpPr>
          <p:cNvPr id="216" name="Google Shape;216;p7"/>
          <p:cNvSpPr txBox="1"/>
          <p:nvPr/>
        </p:nvSpPr>
        <p:spPr>
          <a:xfrm>
            <a:off x="5688336" y="4473724"/>
            <a:ext cx="3044213" cy="19773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100" u="none" cap="none" strike="noStrike">
                <a:solidFill>
                  <a:srgbClr val="000000"/>
                </a:solidFill>
                <a:latin typeface="Montserrat"/>
                <a:ea typeface="Montserrat"/>
                <a:cs typeface="Montserrat"/>
                <a:sym typeface="Montserrat"/>
              </a:rPr>
              <a:t>Las empresas pueden utilziar el servicio para tradicor automáticamente su contenido web.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9FF"/>
        </a:solidFill>
      </p:bgPr>
    </p:bg>
    <p:spTree>
      <p:nvGrpSpPr>
        <p:cNvPr id="220" name="Shape 220"/>
        <p:cNvGrpSpPr/>
        <p:nvPr/>
      </p:nvGrpSpPr>
      <p:grpSpPr>
        <a:xfrm>
          <a:off x="0" y="0"/>
          <a:ext cx="0" cy="0"/>
          <a:chOff x="0" y="0"/>
          <a:chExt cx="0" cy="0"/>
        </a:xfrm>
      </p:grpSpPr>
      <p:sp>
        <p:nvSpPr>
          <p:cNvPr id="221" name="Google Shape;221;p8"/>
          <p:cNvSpPr/>
          <p:nvPr/>
        </p:nvSpPr>
        <p:spPr>
          <a:xfrm>
            <a:off x="2289811" y="3108558"/>
            <a:ext cx="13708378" cy="4786509"/>
          </a:xfrm>
          <a:custGeom>
            <a:rect b="b" l="l" r="r" t="t"/>
            <a:pathLst>
              <a:path extrusionOk="0" h="4786509" w="13708378">
                <a:moveTo>
                  <a:pt x="0" y="0"/>
                </a:moveTo>
                <a:lnTo>
                  <a:pt x="13708378" y="0"/>
                </a:lnTo>
                <a:lnTo>
                  <a:pt x="13708378" y="4786509"/>
                </a:lnTo>
                <a:lnTo>
                  <a:pt x="0" y="4786509"/>
                </a:lnTo>
                <a:lnTo>
                  <a:pt x="0" y="0"/>
                </a:lnTo>
                <a:close/>
              </a:path>
            </a:pathLst>
          </a:custGeom>
          <a:blipFill rotWithShape="1">
            <a:blip r:embed="rId3">
              <a:alphaModFix/>
            </a:blip>
            <a:stretch>
              <a:fillRect b="0" l="0" r="0" t="0"/>
            </a:stretch>
          </a:blipFill>
          <a:ln>
            <a:noFill/>
          </a:ln>
        </p:spPr>
      </p:sp>
      <p:sp>
        <p:nvSpPr>
          <p:cNvPr id="222" name="Google Shape;222;p8"/>
          <p:cNvSpPr/>
          <p:nvPr/>
        </p:nvSpPr>
        <p:spPr>
          <a:xfrm>
            <a:off x="554219" y="422115"/>
            <a:ext cx="2406471" cy="2192076"/>
          </a:xfrm>
          <a:custGeom>
            <a:rect b="b" l="l" r="r" t="t"/>
            <a:pathLst>
              <a:path extrusionOk="0" h="2192076" w="2406471">
                <a:moveTo>
                  <a:pt x="0" y="0"/>
                </a:moveTo>
                <a:lnTo>
                  <a:pt x="2406471" y="0"/>
                </a:lnTo>
                <a:lnTo>
                  <a:pt x="2406471" y="2192077"/>
                </a:lnTo>
                <a:lnTo>
                  <a:pt x="0" y="2192077"/>
                </a:lnTo>
                <a:lnTo>
                  <a:pt x="0" y="0"/>
                </a:lnTo>
                <a:close/>
              </a:path>
            </a:pathLst>
          </a:custGeom>
          <a:blipFill rotWithShape="1">
            <a:blip r:embed="rId4">
              <a:alphaModFix/>
            </a:blip>
            <a:stretch>
              <a:fillRect b="0" l="0" r="0" t="0"/>
            </a:stretch>
          </a:blipFill>
          <a:ln>
            <a:noFill/>
          </a:ln>
        </p:spPr>
      </p:sp>
      <p:sp>
        <p:nvSpPr>
          <p:cNvPr id="223" name="Google Shape;223;p8"/>
          <p:cNvSpPr/>
          <p:nvPr/>
        </p:nvSpPr>
        <p:spPr>
          <a:xfrm>
            <a:off x="13274808" y="5837667"/>
            <a:ext cx="4558182" cy="4114800"/>
          </a:xfrm>
          <a:custGeom>
            <a:rect b="b" l="l" r="r" t="t"/>
            <a:pathLst>
              <a:path extrusionOk="0" h="4114800" w="4558182">
                <a:moveTo>
                  <a:pt x="0" y="0"/>
                </a:moveTo>
                <a:lnTo>
                  <a:pt x="4558182" y="0"/>
                </a:lnTo>
                <a:lnTo>
                  <a:pt x="4558182" y="4114800"/>
                </a:lnTo>
                <a:lnTo>
                  <a:pt x="0" y="4114800"/>
                </a:lnTo>
                <a:lnTo>
                  <a:pt x="0" y="0"/>
                </a:lnTo>
                <a:close/>
              </a:path>
            </a:pathLst>
          </a:custGeom>
          <a:blipFill rotWithShape="1">
            <a:blip r:embed="rId5">
              <a:alphaModFix/>
            </a:blip>
            <a:stretch>
              <a:fillRect b="0" l="0" r="0" t="0"/>
            </a:stretch>
          </a:blipFill>
          <a:ln>
            <a:noFill/>
          </a:ln>
        </p:spPr>
      </p:sp>
      <p:sp>
        <p:nvSpPr>
          <p:cNvPr id="224" name="Google Shape;224;p8"/>
          <p:cNvSpPr txBox="1"/>
          <p:nvPr/>
        </p:nvSpPr>
        <p:spPr>
          <a:xfrm>
            <a:off x="2960690" y="1334903"/>
            <a:ext cx="12366621" cy="857173"/>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b="1" i="0" lang="en-US" sz="6312" u="none" cap="none" strike="noStrike">
                <a:solidFill>
                  <a:srgbClr val="000000"/>
                </a:solidFill>
                <a:latin typeface="Bebas Neue"/>
                <a:ea typeface="Bebas Neue"/>
                <a:cs typeface="Bebas Neue"/>
                <a:sym typeface="Bebas Neue"/>
              </a:rPr>
              <a:t>Quienes usan Amazon translate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479F7"/>
        </a:solidFill>
      </p:bgPr>
    </p:bg>
    <p:spTree>
      <p:nvGrpSpPr>
        <p:cNvPr id="228" name="Shape 228"/>
        <p:cNvGrpSpPr/>
        <p:nvPr/>
      </p:nvGrpSpPr>
      <p:grpSpPr>
        <a:xfrm>
          <a:off x="0" y="0"/>
          <a:ext cx="0" cy="0"/>
          <a:chOff x="0" y="0"/>
          <a:chExt cx="0" cy="0"/>
        </a:xfrm>
      </p:grpSpPr>
      <p:grpSp>
        <p:nvGrpSpPr>
          <p:cNvPr id="229" name="Google Shape;229;p9"/>
          <p:cNvGrpSpPr/>
          <p:nvPr/>
        </p:nvGrpSpPr>
        <p:grpSpPr>
          <a:xfrm>
            <a:off x="714127" y="538814"/>
            <a:ext cx="16859746" cy="9064711"/>
            <a:chOff x="0" y="-38100"/>
            <a:chExt cx="4440427" cy="2387414"/>
          </a:xfrm>
        </p:grpSpPr>
        <p:sp>
          <p:nvSpPr>
            <p:cNvPr id="230" name="Google Shape;230;p9"/>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txBox="1"/>
            <p:nvPr/>
          </p:nvSpPr>
          <p:spPr>
            <a:xfrm>
              <a:off x="0" y="-38100"/>
              <a:ext cx="4440427" cy="23874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2" name="Google Shape;232;p9"/>
          <p:cNvPicPr preferRelativeResize="0"/>
          <p:nvPr/>
        </p:nvPicPr>
        <p:blipFill rotWithShape="1">
          <a:blip r:embed="rId3">
            <a:alphaModFix/>
          </a:blip>
          <a:srcRect b="0" l="0" r="0" t="0"/>
          <a:stretch/>
        </p:blipFill>
        <p:spPr>
          <a:xfrm>
            <a:off x="4377091" y="3202390"/>
            <a:ext cx="9533818" cy="5362772"/>
          </a:xfrm>
          <a:prstGeom prst="rect">
            <a:avLst/>
          </a:prstGeom>
          <a:noFill/>
          <a:ln>
            <a:noFill/>
          </a:ln>
        </p:spPr>
      </p:pic>
      <p:sp>
        <p:nvSpPr>
          <p:cNvPr id="233" name="Google Shape;233;p9"/>
          <p:cNvSpPr/>
          <p:nvPr/>
        </p:nvSpPr>
        <p:spPr>
          <a:xfrm>
            <a:off x="12747313" y="1028700"/>
            <a:ext cx="4511987" cy="1553121"/>
          </a:xfrm>
          <a:custGeom>
            <a:rect b="b" l="l" r="r" t="t"/>
            <a:pathLst>
              <a:path extrusionOk="0" h="1553121" w="4511987">
                <a:moveTo>
                  <a:pt x="0" y="0"/>
                </a:moveTo>
                <a:lnTo>
                  <a:pt x="4511987" y="0"/>
                </a:lnTo>
                <a:lnTo>
                  <a:pt x="4511987" y="1553121"/>
                </a:lnTo>
                <a:lnTo>
                  <a:pt x="0" y="1553121"/>
                </a:lnTo>
                <a:lnTo>
                  <a:pt x="0" y="0"/>
                </a:lnTo>
                <a:close/>
              </a:path>
            </a:pathLst>
          </a:custGeom>
          <a:blipFill rotWithShape="1">
            <a:blip r:embed="rId4">
              <a:alphaModFix/>
            </a:blip>
            <a:stretch>
              <a:fillRect b="0" l="0" r="0" t="0"/>
            </a:stretch>
          </a:blipFill>
          <a:ln>
            <a:noFill/>
          </a:ln>
        </p:spPr>
      </p:sp>
      <p:sp>
        <p:nvSpPr>
          <p:cNvPr id="234" name="Google Shape;234;p9"/>
          <p:cNvSpPr txBox="1"/>
          <p:nvPr/>
        </p:nvSpPr>
        <p:spPr>
          <a:xfrm>
            <a:off x="1028700" y="1266825"/>
            <a:ext cx="8452429" cy="1314996"/>
          </a:xfrm>
          <a:prstGeom prst="rect">
            <a:avLst/>
          </a:prstGeom>
          <a:noFill/>
          <a:ln>
            <a:noFill/>
          </a:ln>
        </p:spPr>
        <p:txBody>
          <a:bodyPr anchorCtr="0" anchor="t" bIns="0" lIns="0" spcFirstLastPara="1" rIns="0" wrap="square" tIns="0">
            <a:spAutoFit/>
          </a:bodyPr>
          <a:lstStyle/>
          <a:p>
            <a:pPr indent="0" lvl="0" marL="0" marR="0" rtl="0" algn="l">
              <a:lnSpc>
                <a:spcPct val="94003"/>
              </a:lnSpc>
              <a:spcBef>
                <a:spcPts val="0"/>
              </a:spcBef>
              <a:spcAft>
                <a:spcPts val="0"/>
              </a:spcAft>
              <a:buNone/>
            </a:pPr>
            <a:r>
              <a:rPr b="1" i="0" lang="en-US" sz="10222" u="none" cap="none" strike="noStrike">
                <a:solidFill>
                  <a:srgbClr val="000000"/>
                </a:solidFill>
                <a:latin typeface="Bebas Neue"/>
                <a:ea typeface="Bebas Neue"/>
                <a:cs typeface="Bebas Neue"/>
                <a:sym typeface="Bebas Neue"/>
              </a:rPr>
              <a:t>AMAZON LEX</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